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Roboto"/>
      <p:regular r:id="rId48"/>
      <p:bold r:id="rId49"/>
      <p:italic r:id="rId50"/>
      <p:boldItalic r:id="rId51"/>
    </p:embeddedFont>
    <p:embeddedFont>
      <p:font typeface="Nunito"/>
      <p:regular r:id="rId52"/>
      <p:bold r:id="rId53"/>
      <p:italic r:id="rId54"/>
      <p:boldItalic r:id="rId55"/>
    </p:embeddedFont>
    <p:embeddedFont>
      <p:font typeface="Google Sans"/>
      <p:regular r:id="rId56"/>
      <p:bold r:id="rId57"/>
      <p:italic r:id="rId58"/>
      <p:boldItalic r:id="rId59"/>
    </p:embeddedFont>
    <p:embeddedFont>
      <p:font typeface="Google Sans Medium"/>
      <p:regular r:id="rId60"/>
      <p:bold r:id="rId61"/>
      <p:italic r:id="rId62"/>
      <p:boldItalic r:id="rId63"/>
    </p:embeddedFont>
    <p:embeddedFont>
      <p:font typeface="Helvetica Neue"/>
      <p:regular r:id="rId64"/>
      <p:bold r:id="rId65"/>
      <p:italic r:id="rId66"/>
      <p:boldItalic r:id="rId67"/>
    </p:embeddedFont>
    <p:embeddedFont>
      <p:font typeface="Helvetica Neue Light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BBFCDB-B28B-4796-A853-97FC1D1D3625}">
  <a:tblStyle styleId="{49BBFCDB-B28B-4796-A853-97FC1D1D36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oboto-regular.fntdata"/><Relationship Id="rId47" Type="http://schemas.openxmlformats.org/officeDocument/2006/relationships/slide" Target="slides/slide41.xml"/><Relationship Id="rId49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HelveticaNeueLight-boldItalic.fntdata"/><Relationship Id="rId70" Type="http://schemas.openxmlformats.org/officeDocument/2006/relationships/font" Target="fonts/HelveticaNeueLight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GoogleSansMedium-italic.fntdata"/><Relationship Id="rId61" Type="http://schemas.openxmlformats.org/officeDocument/2006/relationships/font" Target="fonts/GoogleSansMedium-bold.fntdata"/><Relationship Id="rId20" Type="http://schemas.openxmlformats.org/officeDocument/2006/relationships/slide" Target="slides/slide14.xml"/><Relationship Id="rId64" Type="http://schemas.openxmlformats.org/officeDocument/2006/relationships/font" Target="fonts/HelveticaNeue-regular.fntdata"/><Relationship Id="rId63" Type="http://schemas.openxmlformats.org/officeDocument/2006/relationships/font" Target="fonts/GoogleSansMedium-boldItalic.fntdata"/><Relationship Id="rId22" Type="http://schemas.openxmlformats.org/officeDocument/2006/relationships/slide" Target="slides/slide16.xml"/><Relationship Id="rId66" Type="http://schemas.openxmlformats.org/officeDocument/2006/relationships/font" Target="fonts/HelveticaNeue-italic.fntdata"/><Relationship Id="rId21" Type="http://schemas.openxmlformats.org/officeDocument/2006/relationships/slide" Target="slides/slide15.xml"/><Relationship Id="rId65" Type="http://schemas.openxmlformats.org/officeDocument/2006/relationships/font" Target="fonts/HelveticaNeue-bold.fntdata"/><Relationship Id="rId24" Type="http://schemas.openxmlformats.org/officeDocument/2006/relationships/slide" Target="slides/slide18.xml"/><Relationship Id="rId68" Type="http://schemas.openxmlformats.org/officeDocument/2006/relationships/font" Target="fonts/HelveticaNeueLight-regular.fntdata"/><Relationship Id="rId23" Type="http://schemas.openxmlformats.org/officeDocument/2006/relationships/slide" Target="slides/slide17.xml"/><Relationship Id="rId67" Type="http://schemas.openxmlformats.org/officeDocument/2006/relationships/font" Target="fonts/HelveticaNeue-boldItalic.fntdata"/><Relationship Id="rId60" Type="http://schemas.openxmlformats.org/officeDocument/2006/relationships/font" Target="fonts/GoogleSansMedium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HelveticaNeueLight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boldItalic.fntdata"/><Relationship Id="rId50" Type="http://schemas.openxmlformats.org/officeDocument/2006/relationships/font" Target="fonts/Roboto-italic.fntdata"/><Relationship Id="rId53" Type="http://schemas.openxmlformats.org/officeDocument/2006/relationships/font" Target="fonts/Nunito-bold.fntdata"/><Relationship Id="rId52" Type="http://schemas.openxmlformats.org/officeDocument/2006/relationships/font" Target="fonts/Nunito-regular.fntdata"/><Relationship Id="rId11" Type="http://schemas.openxmlformats.org/officeDocument/2006/relationships/slide" Target="slides/slide5.xml"/><Relationship Id="rId55" Type="http://schemas.openxmlformats.org/officeDocument/2006/relationships/font" Target="fonts/Nunito-boldItalic.fntdata"/><Relationship Id="rId10" Type="http://schemas.openxmlformats.org/officeDocument/2006/relationships/slide" Target="slides/slide4.xml"/><Relationship Id="rId54" Type="http://schemas.openxmlformats.org/officeDocument/2006/relationships/font" Target="fonts/Nunito-italic.fntdata"/><Relationship Id="rId13" Type="http://schemas.openxmlformats.org/officeDocument/2006/relationships/slide" Target="slides/slide7.xml"/><Relationship Id="rId57" Type="http://schemas.openxmlformats.org/officeDocument/2006/relationships/font" Target="fonts/GoogleSans-bold.fntdata"/><Relationship Id="rId12" Type="http://schemas.openxmlformats.org/officeDocument/2006/relationships/slide" Target="slides/slide6.xml"/><Relationship Id="rId56" Type="http://schemas.openxmlformats.org/officeDocument/2006/relationships/font" Target="fonts/GoogleSans-regular.fntdata"/><Relationship Id="rId15" Type="http://schemas.openxmlformats.org/officeDocument/2006/relationships/slide" Target="slides/slide9.xml"/><Relationship Id="rId59" Type="http://schemas.openxmlformats.org/officeDocument/2006/relationships/font" Target="fonts/GoogleSans-boldItalic.fntdata"/><Relationship Id="rId14" Type="http://schemas.openxmlformats.org/officeDocument/2006/relationships/slide" Target="slides/slide8.xml"/><Relationship Id="rId58" Type="http://schemas.openxmlformats.org/officeDocument/2006/relationships/font" Target="fonts/Google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c9fac07e3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c9fac07e3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c9fac07e3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c9fac07e3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c9fac07e3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c9fac07e3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c975cb33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c975cb33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ca53b399a5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ca53b399a5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c975cb33c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c975cb33c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ca4cb35fa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ca4cb35fa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c7a1f87f6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c7a1f87f6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ca4cb35f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ca4cb35f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autoencoder takes an input X, creates an encoding of X, and attempts to reconstruct X (this is the output X’) from the encoding. Autoencoders follow an encoder/decoder architecture. Ideally, the output will be identical to the input. Typically, an autoencoder creates a lower dimensional encoding of the input.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ca4cb35fa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ca4cb35fa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think of </a:t>
            </a:r>
            <a:r>
              <a:rPr lang="en"/>
              <a:t>variational autoencoders as regularized autoencoders that are prevented from overfitting and whose latent spaces have good properties. Instead of creating points in a latent space, we are deriving a latent distribution for each sample.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ca53b399a5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ca53b399a5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ca4cb35fa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ca4cb35fa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ca53b399a5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ca53b399a5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c975cb33c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c975cb33c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ca53b399a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ca53b399a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ca53b399a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ca53b399a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c975cb33c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c975cb33c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c93921dcf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c93921dcf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c9fac07e3a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c9fac07e3a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c975cb33c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c975cb33c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c975cb33c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c975cb33c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ca53b399a5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ca53b399a5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c9fac07e3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c9fac07e3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c9fac07e3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c9fac07e3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d891395a12_0_10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d891395a12_0_1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d891395a12_0_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d891395a12_0_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d891395a12_0_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d891395a12_0_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d891395a12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d891395a12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d891395a1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d891395a1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d891395a12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d891395a12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d891395a12_0_9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d891395a12_0_9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ca53b399a5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ca53b399a5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c93921dcf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c93921dcf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c9fac07e3a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c9fac07e3a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bd9d9380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bd9d9380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bd92f5fe29_0_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bd92f5fe29_0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ca53b399a5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ca53b399a5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d891395a1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d891395a1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ca53b399a5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ca53b399a5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c975cb33c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c975cb33c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">
  <p:cSld name="Blank - Title_1_1_3_1_1_1">
    <p:bg>
      <p:bgPr>
        <a:solidFill>
          <a:srgbClr val="FBBC0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THIS SLIDE IS </a:t>
            </a: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1" name="Google Shape;11;p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0991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6" name="Google Shape;16;p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Yellow">
  <p:cSld name="TITLE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4" name="Google Shape;94;p1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96" name="Google Shape;96;p1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97" name="Google Shape;97;p1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7" name="Google Shape;107;p12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8" name="Google Shape;108;p12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9" name="Google Shape;109;p12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10" name="Google Shape;110;p1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11" name="Google Shape;111;p1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Green">
  <p:cSld name="CUSTOM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0" name="Google Shape;120;p1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1" name="Google Shape;121;p1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22" name="Google Shape;12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Green">
  <p:cSld name="TITLE_2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5" name="Google Shape;125;p1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27" name="Google Shape;127;p1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28" name="Google Shape;128;p1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Red">
  <p:cSld name="CUSTOM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6" name="Google Shape;136;p15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7" name="Google Shape;137;p15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8" name="Google Shape;138;p1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39" name="Google Shape;13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Red">
  <p:cSld name="TITLE_2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1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44" name="Google Shape;144;p1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45" name="Google Shape;145;p1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">
  <p:cSld name="TITLE_2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54" name="Google Shape;154;p1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7" name="Google Shape;157;p17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58" name="Google Shape;158;p1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59" name="Google Shape;159;p1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">
  <p:cSld name="TITLE_2_1_1_2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0" name="Google Shape;170;p18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71" name="Google Shape;171;p18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72" name="Google Shape;172;p1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73" name="Google Shape;173;p1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">
  <p:cSld name="TITLE_2_1_1_1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4" name="Google Shape;184;p1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5" name="Google Shape;185;p1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86" name="Google Shape;186;p1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87" name="Google Shape;187;p1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Blue 900">
  <p:cSld name="CUSTOM_1_1_1_1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85ABC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5" name="Google Shape;195;p20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96" name="Google Shape;196;p20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7" name="Google Shape;197;p2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98" name="Google Shape;19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cxnSp>
        <p:nvCxnSpPr>
          <p:cNvPr id="24" name="Google Shape;24;p3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grpSp>
        <p:nvGrpSpPr>
          <p:cNvPr id="25" name="Google Shape;25;p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" name="Google Shape;32;p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Yellow 700">
  <p:cSld name="CUSTOM_1_1_1_1_1_1_1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1" name="Google Shape;201;p21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2" name="Google Shape;202;p21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3" name="Google Shape;203;p21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04" name="Google Shape;20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Green 900">
  <p:cSld name="CUSTOM_1_1_1_1_1_1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7" name="Google Shape;207;p2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8" name="Google Shape;208;p22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9" name="Google Shape;209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10" name="Google Shape;21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Red 800">
  <p:cSld name="CUSTOM_1_1_1_1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3" name="Google Shape;213;p2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14" name="Google Shape;214;p2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5" name="Google Shape;215;p2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16" name="Google Shape;21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Intro/Context Slide">
  <p:cSld name="Blank - Title_1_1_3_1_1">
    <p:bg>
      <p:bgPr>
        <a:solidFill>
          <a:srgbClr val="FBBC04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9" name="Google Shape;219;p2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2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22" name="Google Shape;222;p2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24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24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header">
  <p:cSld name="Blank - Title_1_1_3_1_1_2">
    <p:bg>
      <p:bgPr>
        <a:noFill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2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5" name="Google Shape;235;p2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4" name="Google Shape;244;p2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26"/>
          <p:cNvSpPr txBox="1"/>
          <p:nvPr>
            <p:ph idx="1" type="body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7" name="Google Shape;247;p26"/>
          <p:cNvSpPr txBox="1"/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48" name="Google Shape;248;p2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49" name="Google Shape;249;p2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Yellow">
  <p:cSld name="TITLE_2_3_3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7" name="Google Shape;257;p27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8" name="Google Shape;258;p2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2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0" name="Google Shape;260;p27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61" name="Google Shape;261;p2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2" name="Google Shape;262;p2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Yellow">
  <p:cSld name="TITLE_2_3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0" name="Google Shape;270;p28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1" name="Google Shape;271;p2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3" name="Google Shape;273;p28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74" name="Google Shape;274;p2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75" name="Google Shape;275;p2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Green">
  <p:cSld name="TITLE_2_3_3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9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3" name="Google Shape;283;p29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4" name="Google Shape;284;p2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2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6" name="Google Shape;286;p29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87" name="Google Shape;287;p2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88" name="Google Shape;288;p2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Green">
  <p:cSld name="TITLE_2_3_1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/>
          <p:nvPr>
            <p:ph idx="1" type="body"/>
          </p:nvPr>
        </p:nvSpPr>
        <p:spPr>
          <a:xfrm>
            <a:off x="364025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6" name="Google Shape;296;p30"/>
          <p:cNvSpPr txBox="1"/>
          <p:nvPr>
            <p:ph idx="2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7" name="Google Shape;297;p30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8" name="Google Shape;298;p3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30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01" name="Google Shape;301;p3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02" name="Google Shape;302;p3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Blue">
  <p:cSld name="CUSTOM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5" name="Google Shape;35;p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6" name="Google Shape;36;p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7" name="Google Shape;37;p4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" name="Google Shape;3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Red">
  <p:cSld name="TITLE_2_3_3_2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0" name="Google Shape;310;p3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1" name="Google Shape;311;p3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3" name="Google Shape;313;p31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14" name="Google Shape;314;p3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15" name="Google Shape;315;p3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Red">
  <p:cSld name="TITLE_2_3_1_1_1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3" name="Google Shape;323;p32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3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6" name="Google Shape;326;p3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27" name="Google Shape;327;p3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28" name="Google Shape;328;p3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Blank">
  <p:cSld name="Blank_3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6" name="Google Shape;336;p3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37" name="Google Shape;337;p3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uTube">
  <p:cSld name="Blank_2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34"/>
          <p:cNvGrpSpPr/>
          <p:nvPr/>
        </p:nvGrpSpPr>
        <p:grpSpPr>
          <a:xfrm>
            <a:off x="7742997" y="4803993"/>
            <a:ext cx="420491" cy="137010"/>
            <a:chOff x="0" y="0"/>
            <a:chExt cx="2077525" cy="676925"/>
          </a:xfrm>
        </p:grpSpPr>
        <p:sp>
          <p:nvSpPr>
            <p:cNvPr id="345" name="Google Shape;345;p3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p34"/>
          <p:cNvGrpSpPr/>
          <p:nvPr/>
        </p:nvGrpSpPr>
        <p:grpSpPr>
          <a:xfrm>
            <a:off x="8327424" y="4803984"/>
            <a:ext cx="562213" cy="125428"/>
            <a:chOff x="238125" y="2060625"/>
            <a:chExt cx="7143750" cy="1593750"/>
          </a:xfrm>
        </p:grpSpPr>
        <p:sp>
          <p:nvSpPr>
            <p:cNvPr id="352" name="Google Shape;352;p34"/>
            <p:cNvSpPr/>
            <p:nvPr/>
          </p:nvSpPr>
          <p:spPr>
            <a:xfrm>
              <a:off x="238125" y="2060625"/>
              <a:ext cx="2278125" cy="1593750"/>
            </a:xfrm>
            <a:custGeom>
              <a:rect b="b" l="l" r="r" t="t"/>
              <a:pathLst>
                <a:path extrusionOk="0" h="63750" w="91125">
                  <a:moveTo>
                    <a:pt x="36563" y="18188"/>
                  </a:moveTo>
                  <a:lnTo>
                    <a:pt x="60188" y="31875"/>
                  </a:lnTo>
                  <a:lnTo>
                    <a:pt x="36563" y="45563"/>
                  </a:lnTo>
                  <a:lnTo>
                    <a:pt x="36563" y="18188"/>
                  </a:lnTo>
                  <a:close/>
                  <a:moveTo>
                    <a:pt x="41063" y="0"/>
                  </a:moveTo>
                  <a:lnTo>
                    <a:pt x="30563" y="188"/>
                  </a:lnTo>
                  <a:lnTo>
                    <a:pt x="24375" y="375"/>
                  </a:lnTo>
                  <a:lnTo>
                    <a:pt x="18563" y="750"/>
                  </a:lnTo>
                  <a:lnTo>
                    <a:pt x="13500" y="1313"/>
                  </a:lnTo>
                  <a:lnTo>
                    <a:pt x="11625" y="1500"/>
                  </a:lnTo>
                  <a:lnTo>
                    <a:pt x="9938" y="1875"/>
                  </a:lnTo>
                  <a:lnTo>
                    <a:pt x="8625" y="2438"/>
                  </a:lnTo>
                  <a:lnTo>
                    <a:pt x="7313" y="3000"/>
                  </a:lnTo>
                  <a:lnTo>
                    <a:pt x="6000" y="3938"/>
                  </a:lnTo>
                  <a:lnTo>
                    <a:pt x="4875" y="4875"/>
                  </a:lnTo>
                  <a:lnTo>
                    <a:pt x="3938" y="6000"/>
                  </a:lnTo>
                  <a:lnTo>
                    <a:pt x="3188" y="7125"/>
                  </a:lnTo>
                  <a:lnTo>
                    <a:pt x="2438" y="8438"/>
                  </a:lnTo>
                  <a:lnTo>
                    <a:pt x="1875" y="9938"/>
                  </a:lnTo>
                  <a:lnTo>
                    <a:pt x="1313" y="12938"/>
                  </a:lnTo>
                  <a:lnTo>
                    <a:pt x="938" y="16313"/>
                  </a:lnTo>
                  <a:lnTo>
                    <a:pt x="563" y="20063"/>
                  </a:lnTo>
                  <a:lnTo>
                    <a:pt x="375" y="23625"/>
                  </a:lnTo>
                  <a:lnTo>
                    <a:pt x="0" y="29438"/>
                  </a:lnTo>
                  <a:lnTo>
                    <a:pt x="0" y="31875"/>
                  </a:lnTo>
                  <a:lnTo>
                    <a:pt x="0" y="34313"/>
                  </a:lnTo>
                  <a:lnTo>
                    <a:pt x="375" y="40125"/>
                  </a:lnTo>
                  <a:lnTo>
                    <a:pt x="563" y="43688"/>
                  </a:lnTo>
                  <a:lnTo>
                    <a:pt x="938" y="47438"/>
                  </a:lnTo>
                  <a:lnTo>
                    <a:pt x="1313" y="50813"/>
                  </a:lnTo>
                  <a:lnTo>
                    <a:pt x="1875" y="53813"/>
                  </a:lnTo>
                  <a:lnTo>
                    <a:pt x="2438" y="55125"/>
                  </a:lnTo>
                  <a:lnTo>
                    <a:pt x="3188" y="56625"/>
                  </a:lnTo>
                  <a:lnTo>
                    <a:pt x="3938" y="57750"/>
                  </a:lnTo>
                  <a:lnTo>
                    <a:pt x="4875" y="58875"/>
                  </a:lnTo>
                  <a:lnTo>
                    <a:pt x="6000" y="59813"/>
                  </a:lnTo>
                  <a:lnTo>
                    <a:pt x="7313" y="60750"/>
                  </a:lnTo>
                  <a:lnTo>
                    <a:pt x="8625" y="61313"/>
                  </a:lnTo>
                  <a:lnTo>
                    <a:pt x="9938" y="61875"/>
                  </a:lnTo>
                  <a:lnTo>
                    <a:pt x="11625" y="62250"/>
                  </a:lnTo>
                  <a:lnTo>
                    <a:pt x="13500" y="62438"/>
                  </a:lnTo>
                  <a:lnTo>
                    <a:pt x="18563" y="63000"/>
                  </a:lnTo>
                  <a:lnTo>
                    <a:pt x="24375" y="63375"/>
                  </a:lnTo>
                  <a:lnTo>
                    <a:pt x="30563" y="63563"/>
                  </a:lnTo>
                  <a:lnTo>
                    <a:pt x="41063" y="63750"/>
                  </a:lnTo>
                  <a:lnTo>
                    <a:pt x="50250" y="63750"/>
                  </a:lnTo>
                  <a:lnTo>
                    <a:pt x="60750" y="63563"/>
                  </a:lnTo>
                  <a:lnTo>
                    <a:pt x="66750" y="63375"/>
                  </a:lnTo>
                  <a:lnTo>
                    <a:pt x="72563" y="63000"/>
                  </a:lnTo>
                  <a:lnTo>
                    <a:pt x="77625" y="62438"/>
                  </a:lnTo>
                  <a:lnTo>
                    <a:pt x="79688" y="62250"/>
                  </a:lnTo>
                  <a:lnTo>
                    <a:pt x="81188" y="61875"/>
                  </a:lnTo>
                  <a:lnTo>
                    <a:pt x="82688" y="61313"/>
                  </a:lnTo>
                  <a:lnTo>
                    <a:pt x="84000" y="60750"/>
                  </a:lnTo>
                  <a:lnTo>
                    <a:pt x="85125" y="59813"/>
                  </a:lnTo>
                  <a:lnTo>
                    <a:pt x="86250" y="58875"/>
                  </a:lnTo>
                  <a:lnTo>
                    <a:pt x="87375" y="57750"/>
                  </a:lnTo>
                  <a:lnTo>
                    <a:pt x="88125" y="56625"/>
                  </a:lnTo>
                  <a:lnTo>
                    <a:pt x="88875" y="55125"/>
                  </a:lnTo>
                  <a:lnTo>
                    <a:pt x="89250" y="53813"/>
                  </a:lnTo>
                  <a:lnTo>
                    <a:pt x="89813" y="50813"/>
                  </a:lnTo>
                  <a:lnTo>
                    <a:pt x="90375" y="47438"/>
                  </a:lnTo>
                  <a:lnTo>
                    <a:pt x="90750" y="43688"/>
                  </a:lnTo>
                  <a:lnTo>
                    <a:pt x="90938" y="40125"/>
                  </a:lnTo>
                  <a:lnTo>
                    <a:pt x="91125" y="34313"/>
                  </a:lnTo>
                  <a:lnTo>
                    <a:pt x="91125" y="31875"/>
                  </a:lnTo>
                  <a:lnTo>
                    <a:pt x="91125" y="29438"/>
                  </a:lnTo>
                  <a:lnTo>
                    <a:pt x="90938" y="23625"/>
                  </a:lnTo>
                  <a:lnTo>
                    <a:pt x="90750" y="20063"/>
                  </a:lnTo>
                  <a:lnTo>
                    <a:pt x="90375" y="16313"/>
                  </a:lnTo>
                  <a:lnTo>
                    <a:pt x="89813" y="12938"/>
                  </a:lnTo>
                  <a:lnTo>
                    <a:pt x="89250" y="9938"/>
                  </a:lnTo>
                  <a:lnTo>
                    <a:pt x="88875" y="8438"/>
                  </a:lnTo>
                  <a:lnTo>
                    <a:pt x="88125" y="7125"/>
                  </a:lnTo>
                  <a:lnTo>
                    <a:pt x="87375" y="6000"/>
                  </a:lnTo>
                  <a:lnTo>
                    <a:pt x="86250" y="4875"/>
                  </a:lnTo>
                  <a:lnTo>
                    <a:pt x="85125" y="3938"/>
                  </a:lnTo>
                  <a:lnTo>
                    <a:pt x="84000" y="3000"/>
                  </a:lnTo>
                  <a:lnTo>
                    <a:pt x="82688" y="2438"/>
                  </a:lnTo>
                  <a:lnTo>
                    <a:pt x="81188" y="1875"/>
                  </a:lnTo>
                  <a:lnTo>
                    <a:pt x="79688" y="1500"/>
                  </a:lnTo>
                  <a:lnTo>
                    <a:pt x="77625" y="1313"/>
                  </a:lnTo>
                  <a:lnTo>
                    <a:pt x="72563" y="750"/>
                  </a:lnTo>
                  <a:lnTo>
                    <a:pt x="66750" y="375"/>
                  </a:lnTo>
                  <a:lnTo>
                    <a:pt x="60750" y="188"/>
                  </a:lnTo>
                  <a:lnTo>
                    <a:pt x="5025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3420925" y="2520000"/>
              <a:ext cx="623450" cy="1035950"/>
            </a:xfrm>
            <a:custGeom>
              <a:rect b="b" l="l" r="r" t="t"/>
              <a:pathLst>
                <a:path extrusionOk="0" h="41438" w="24938">
                  <a:moveTo>
                    <a:pt x="12376" y="6188"/>
                  </a:moveTo>
                  <a:lnTo>
                    <a:pt x="13313" y="6375"/>
                  </a:lnTo>
                  <a:lnTo>
                    <a:pt x="14063" y="6750"/>
                  </a:lnTo>
                  <a:lnTo>
                    <a:pt x="14626" y="7313"/>
                  </a:lnTo>
                  <a:lnTo>
                    <a:pt x="15188" y="8250"/>
                  </a:lnTo>
                  <a:lnTo>
                    <a:pt x="15376" y="9375"/>
                  </a:lnTo>
                  <a:lnTo>
                    <a:pt x="15751" y="10875"/>
                  </a:lnTo>
                  <a:lnTo>
                    <a:pt x="15938" y="14438"/>
                  </a:lnTo>
                  <a:lnTo>
                    <a:pt x="15938" y="27000"/>
                  </a:lnTo>
                  <a:lnTo>
                    <a:pt x="15751" y="30750"/>
                  </a:lnTo>
                  <a:lnTo>
                    <a:pt x="15376" y="32250"/>
                  </a:lnTo>
                  <a:lnTo>
                    <a:pt x="15188" y="33375"/>
                  </a:lnTo>
                  <a:lnTo>
                    <a:pt x="14626" y="34125"/>
                  </a:lnTo>
                  <a:lnTo>
                    <a:pt x="14063" y="34875"/>
                  </a:lnTo>
                  <a:lnTo>
                    <a:pt x="13313" y="35250"/>
                  </a:lnTo>
                  <a:lnTo>
                    <a:pt x="11626" y="35250"/>
                  </a:lnTo>
                  <a:lnTo>
                    <a:pt x="10876" y="34875"/>
                  </a:lnTo>
                  <a:lnTo>
                    <a:pt x="10313" y="34125"/>
                  </a:lnTo>
                  <a:lnTo>
                    <a:pt x="9938" y="33375"/>
                  </a:lnTo>
                  <a:lnTo>
                    <a:pt x="9563" y="32250"/>
                  </a:lnTo>
                  <a:lnTo>
                    <a:pt x="9376" y="30750"/>
                  </a:lnTo>
                  <a:lnTo>
                    <a:pt x="9188" y="27000"/>
                  </a:lnTo>
                  <a:lnTo>
                    <a:pt x="9188" y="14438"/>
                  </a:lnTo>
                  <a:lnTo>
                    <a:pt x="9376" y="10875"/>
                  </a:lnTo>
                  <a:lnTo>
                    <a:pt x="9563" y="9375"/>
                  </a:lnTo>
                  <a:lnTo>
                    <a:pt x="9938" y="8250"/>
                  </a:lnTo>
                  <a:lnTo>
                    <a:pt x="10313" y="7313"/>
                  </a:lnTo>
                  <a:lnTo>
                    <a:pt x="10876" y="6750"/>
                  </a:lnTo>
                  <a:lnTo>
                    <a:pt x="11626" y="6375"/>
                  </a:lnTo>
                  <a:lnTo>
                    <a:pt x="12376" y="6188"/>
                  </a:lnTo>
                  <a:close/>
                  <a:moveTo>
                    <a:pt x="12751" y="0"/>
                  </a:moveTo>
                  <a:lnTo>
                    <a:pt x="10501" y="188"/>
                  </a:lnTo>
                  <a:lnTo>
                    <a:pt x="8626" y="563"/>
                  </a:lnTo>
                  <a:lnTo>
                    <a:pt x="6938" y="1125"/>
                  </a:lnTo>
                  <a:lnTo>
                    <a:pt x="5438" y="1875"/>
                  </a:lnTo>
                  <a:lnTo>
                    <a:pt x="4126" y="2813"/>
                  </a:lnTo>
                  <a:lnTo>
                    <a:pt x="3001" y="4125"/>
                  </a:lnTo>
                  <a:lnTo>
                    <a:pt x="2063" y="5813"/>
                  </a:lnTo>
                  <a:lnTo>
                    <a:pt x="1313" y="7500"/>
                  </a:lnTo>
                  <a:lnTo>
                    <a:pt x="751" y="9750"/>
                  </a:lnTo>
                  <a:lnTo>
                    <a:pt x="376" y="12188"/>
                  </a:lnTo>
                  <a:lnTo>
                    <a:pt x="188" y="14813"/>
                  </a:lnTo>
                  <a:lnTo>
                    <a:pt x="1" y="18000"/>
                  </a:lnTo>
                  <a:lnTo>
                    <a:pt x="1" y="23625"/>
                  </a:lnTo>
                  <a:lnTo>
                    <a:pt x="1" y="26813"/>
                  </a:lnTo>
                  <a:lnTo>
                    <a:pt x="376" y="29438"/>
                  </a:lnTo>
                  <a:lnTo>
                    <a:pt x="751" y="31875"/>
                  </a:lnTo>
                  <a:lnTo>
                    <a:pt x="1126" y="33938"/>
                  </a:lnTo>
                  <a:lnTo>
                    <a:pt x="1876" y="35813"/>
                  </a:lnTo>
                  <a:lnTo>
                    <a:pt x="2626" y="37313"/>
                  </a:lnTo>
                  <a:lnTo>
                    <a:pt x="3751" y="38625"/>
                  </a:lnTo>
                  <a:lnTo>
                    <a:pt x="5063" y="39563"/>
                  </a:lnTo>
                  <a:lnTo>
                    <a:pt x="6563" y="40500"/>
                  </a:lnTo>
                  <a:lnTo>
                    <a:pt x="8251" y="41063"/>
                  </a:lnTo>
                  <a:lnTo>
                    <a:pt x="10126" y="41250"/>
                  </a:lnTo>
                  <a:lnTo>
                    <a:pt x="12376" y="41438"/>
                  </a:lnTo>
                  <a:lnTo>
                    <a:pt x="14626" y="41250"/>
                  </a:lnTo>
                  <a:lnTo>
                    <a:pt x="16688" y="41063"/>
                  </a:lnTo>
                  <a:lnTo>
                    <a:pt x="18376" y="40500"/>
                  </a:lnTo>
                  <a:lnTo>
                    <a:pt x="19876" y="39563"/>
                  </a:lnTo>
                  <a:lnTo>
                    <a:pt x="21001" y="38625"/>
                  </a:lnTo>
                  <a:lnTo>
                    <a:pt x="22126" y="37313"/>
                  </a:lnTo>
                  <a:lnTo>
                    <a:pt x="23063" y="35813"/>
                  </a:lnTo>
                  <a:lnTo>
                    <a:pt x="23626" y="33938"/>
                  </a:lnTo>
                  <a:lnTo>
                    <a:pt x="24188" y="31875"/>
                  </a:lnTo>
                  <a:lnTo>
                    <a:pt x="24563" y="29438"/>
                  </a:lnTo>
                  <a:lnTo>
                    <a:pt x="24751" y="26813"/>
                  </a:lnTo>
                  <a:lnTo>
                    <a:pt x="24938" y="23625"/>
                  </a:lnTo>
                  <a:lnTo>
                    <a:pt x="24938" y="18000"/>
                  </a:lnTo>
                  <a:lnTo>
                    <a:pt x="24751" y="14813"/>
                  </a:lnTo>
                  <a:lnTo>
                    <a:pt x="24563" y="12188"/>
                  </a:lnTo>
                  <a:lnTo>
                    <a:pt x="24188" y="9750"/>
                  </a:lnTo>
                  <a:lnTo>
                    <a:pt x="23626" y="7500"/>
                  </a:lnTo>
                  <a:lnTo>
                    <a:pt x="22876" y="5813"/>
                  </a:lnTo>
                  <a:lnTo>
                    <a:pt x="22126" y="4313"/>
                  </a:lnTo>
                  <a:lnTo>
                    <a:pt x="21001" y="3000"/>
                  </a:lnTo>
                  <a:lnTo>
                    <a:pt x="19688" y="1875"/>
                  </a:lnTo>
                  <a:lnTo>
                    <a:pt x="18376" y="1125"/>
                  </a:lnTo>
                  <a:lnTo>
                    <a:pt x="16688" y="563"/>
                  </a:lnTo>
                  <a:lnTo>
                    <a:pt x="14813" y="188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6786550" y="2524675"/>
              <a:ext cx="595325" cy="1031275"/>
            </a:xfrm>
            <a:custGeom>
              <a:rect b="b" l="l" r="r" t="t"/>
              <a:pathLst>
                <a:path extrusionOk="0" h="41251" w="23813">
                  <a:moveTo>
                    <a:pt x="12751" y="6001"/>
                  </a:moveTo>
                  <a:lnTo>
                    <a:pt x="13313" y="6188"/>
                  </a:lnTo>
                  <a:lnTo>
                    <a:pt x="13688" y="6376"/>
                  </a:lnTo>
                  <a:lnTo>
                    <a:pt x="14063" y="6751"/>
                  </a:lnTo>
                  <a:lnTo>
                    <a:pt x="14438" y="7313"/>
                  </a:lnTo>
                  <a:lnTo>
                    <a:pt x="14813" y="7876"/>
                  </a:lnTo>
                  <a:lnTo>
                    <a:pt x="15001" y="9563"/>
                  </a:lnTo>
                  <a:lnTo>
                    <a:pt x="15376" y="12001"/>
                  </a:lnTo>
                  <a:lnTo>
                    <a:pt x="15376" y="15376"/>
                  </a:lnTo>
                  <a:lnTo>
                    <a:pt x="15376" y="18376"/>
                  </a:lnTo>
                  <a:lnTo>
                    <a:pt x="8813" y="18376"/>
                  </a:lnTo>
                  <a:lnTo>
                    <a:pt x="8813" y="15376"/>
                  </a:lnTo>
                  <a:lnTo>
                    <a:pt x="8813" y="12001"/>
                  </a:lnTo>
                  <a:lnTo>
                    <a:pt x="9001" y="9563"/>
                  </a:lnTo>
                  <a:lnTo>
                    <a:pt x="9376" y="7876"/>
                  </a:lnTo>
                  <a:lnTo>
                    <a:pt x="9938" y="6751"/>
                  </a:lnTo>
                  <a:lnTo>
                    <a:pt x="10313" y="6376"/>
                  </a:lnTo>
                  <a:lnTo>
                    <a:pt x="10688" y="6188"/>
                  </a:lnTo>
                  <a:lnTo>
                    <a:pt x="11438" y="6001"/>
                  </a:lnTo>
                  <a:close/>
                  <a:moveTo>
                    <a:pt x="10688" y="1"/>
                  </a:moveTo>
                  <a:lnTo>
                    <a:pt x="9188" y="188"/>
                  </a:lnTo>
                  <a:lnTo>
                    <a:pt x="7688" y="563"/>
                  </a:lnTo>
                  <a:lnTo>
                    <a:pt x="6563" y="938"/>
                  </a:lnTo>
                  <a:lnTo>
                    <a:pt x="5438" y="1501"/>
                  </a:lnTo>
                  <a:lnTo>
                    <a:pt x="4313" y="2251"/>
                  </a:lnTo>
                  <a:lnTo>
                    <a:pt x="3563" y="3001"/>
                  </a:lnTo>
                  <a:lnTo>
                    <a:pt x="2813" y="4126"/>
                  </a:lnTo>
                  <a:lnTo>
                    <a:pt x="2063" y="5063"/>
                  </a:lnTo>
                  <a:lnTo>
                    <a:pt x="1501" y="6376"/>
                  </a:lnTo>
                  <a:lnTo>
                    <a:pt x="1126" y="7876"/>
                  </a:lnTo>
                  <a:lnTo>
                    <a:pt x="751" y="9376"/>
                  </a:lnTo>
                  <a:lnTo>
                    <a:pt x="188" y="12938"/>
                  </a:lnTo>
                  <a:lnTo>
                    <a:pt x="1" y="17251"/>
                  </a:lnTo>
                  <a:lnTo>
                    <a:pt x="1" y="24188"/>
                  </a:lnTo>
                  <a:lnTo>
                    <a:pt x="188" y="28313"/>
                  </a:lnTo>
                  <a:lnTo>
                    <a:pt x="563" y="31688"/>
                  </a:lnTo>
                  <a:lnTo>
                    <a:pt x="938" y="33188"/>
                  </a:lnTo>
                  <a:lnTo>
                    <a:pt x="1501" y="34688"/>
                  </a:lnTo>
                  <a:lnTo>
                    <a:pt x="2063" y="36001"/>
                  </a:lnTo>
                  <a:lnTo>
                    <a:pt x="2626" y="37126"/>
                  </a:lnTo>
                  <a:lnTo>
                    <a:pt x="3376" y="38063"/>
                  </a:lnTo>
                  <a:lnTo>
                    <a:pt x="4313" y="38813"/>
                  </a:lnTo>
                  <a:lnTo>
                    <a:pt x="5251" y="39563"/>
                  </a:lnTo>
                  <a:lnTo>
                    <a:pt x="6376" y="40126"/>
                  </a:lnTo>
                  <a:lnTo>
                    <a:pt x="7501" y="40688"/>
                  </a:lnTo>
                  <a:lnTo>
                    <a:pt x="8813" y="40876"/>
                  </a:lnTo>
                  <a:lnTo>
                    <a:pt x="10313" y="41063"/>
                  </a:lnTo>
                  <a:lnTo>
                    <a:pt x="12001" y="41251"/>
                  </a:lnTo>
                  <a:lnTo>
                    <a:pt x="14626" y="41063"/>
                  </a:lnTo>
                  <a:lnTo>
                    <a:pt x="16876" y="40501"/>
                  </a:lnTo>
                  <a:lnTo>
                    <a:pt x="18938" y="39751"/>
                  </a:lnTo>
                  <a:lnTo>
                    <a:pt x="19688" y="39188"/>
                  </a:lnTo>
                  <a:lnTo>
                    <a:pt x="20438" y="38438"/>
                  </a:lnTo>
                  <a:lnTo>
                    <a:pt x="21188" y="37688"/>
                  </a:lnTo>
                  <a:lnTo>
                    <a:pt x="21938" y="36938"/>
                  </a:lnTo>
                  <a:lnTo>
                    <a:pt x="22313" y="36001"/>
                  </a:lnTo>
                  <a:lnTo>
                    <a:pt x="22876" y="35063"/>
                  </a:lnTo>
                  <a:lnTo>
                    <a:pt x="23063" y="33938"/>
                  </a:lnTo>
                  <a:lnTo>
                    <a:pt x="23438" y="32813"/>
                  </a:lnTo>
                  <a:lnTo>
                    <a:pt x="23626" y="30188"/>
                  </a:lnTo>
                  <a:lnTo>
                    <a:pt x="23438" y="28688"/>
                  </a:lnTo>
                  <a:lnTo>
                    <a:pt x="15751" y="28313"/>
                  </a:lnTo>
                  <a:lnTo>
                    <a:pt x="15563" y="31501"/>
                  </a:lnTo>
                  <a:lnTo>
                    <a:pt x="15188" y="32626"/>
                  </a:lnTo>
                  <a:lnTo>
                    <a:pt x="15001" y="33563"/>
                  </a:lnTo>
                  <a:lnTo>
                    <a:pt x="14438" y="34126"/>
                  </a:lnTo>
                  <a:lnTo>
                    <a:pt x="13876" y="34688"/>
                  </a:lnTo>
                  <a:lnTo>
                    <a:pt x="13126" y="35063"/>
                  </a:lnTo>
                  <a:lnTo>
                    <a:pt x="11438" y="35063"/>
                  </a:lnTo>
                  <a:lnTo>
                    <a:pt x="10876" y="34876"/>
                  </a:lnTo>
                  <a:lnTo>
                    <a:pt x="10313" y="34688"/>
                  </a:lnTo>
                  <a:lnTo>
                    <a:pt x="9938" y="34126"/>
                  </a:lnTo>
                  <a:lnTo>
                    <a:pt x="9563" y="33751"/>
                  </a:lnTo>
                  <a:lnTo>
                    <a:pt x="9376" y="33001"/>
                  </a:lnTo>
                  <a:lnTo>
                    <a:pt x="9001" y="31501"/>
                  </a:lnTo>
                  <a:lnTo>
                    <a:pt x="8813" y="29063"/>
                  </a:lnTo>
                  <a:lnTo>
                    <a:pt x="8813" y="25688"/>
                  </a:lnTo>
                  <a:lnTo>
                    <a:pt x="8813" y="23626"/>
                  </a:lnTo>
                  <a:lnTo>
                    <a:pt x="23813" y="23626"/>
                  </a:lnTo>
                  <a:lnTo>
                    <a:pt x="23813" y="16876"/>
                  </a:lnTo>
                  <a:lnTo>
                    <a:pt x="23813" y="13876"/>
                  </a:lnTo>
                  <a:lnTo>
                    <a:pt x="23626" y="11063"/>
                  </a:lnTo>
                  <a:lnTo>
                    <a:pt x="23251" y="8813"/>
                  </a:lnTo>
                  <a:lnTo>
                    <a:pt x="22876" y="6938"/>
                  </a:lnTo>
                  <a:lnTo>
                    <a:pt x="22126" y="5251"/>
                  </a:lnTo>
                  <a:lnTo>
                    <a:pt x="21376" y="3751"/>
                  </a:lnTo>
                  <a:lnTo>
                    <a:pt x="20438" y="2626"/>
                  </a:lnTo>
                  <a:lnTo>
                    <a:pt x="19313" y="1688"/>
                  </a:lnTo>
                  <a:lnTo>
                    <a:pt x="18001" y="938"/>
                  </a:lnTo>
                  <a:lnTo>
                    <a:pt x="16313" y="376"/>
                  </a:lnTo>
                  <a:lnTo>
                    <a:pt x="14438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2741250" y="2173125"/>
              <a:ext cx="735950" cy="1368750"/>
            </a:xfrm>
            <a:custGeom>
              <a:rect b="b" l="l" r="r" t="t"/>
              <a:pathLst>
                <a:path extrusionOk="0" h="54750" w="29438">
                  <a:moveTo>
                    <a:pt x="0" y="0"/>
                  </a:moveTo>
                  <a:lnTo>
                    <a:pt x="10313" y="36938"/>
                  </a:lnTo>
                  <a:lnTo>
                    <a:pt x="10313" y="54750"/>
                  </a:lnTo>
                  <a:lnTo>
                    <a:pt x="19125" y="54750"/>
                  </a:lnTo>
                  <a:lnTo>
                    <a:pt x="19125" y="36938"/>
                  </a:lnTo>
                  <a:lnTo>
                    <a:pt x="29438" y="0"/>
                  </a:lnTo>
                  <a:lnTo>
                    <a:pt x="20625" y="0"/>
                  </a:lnTo>
                  <a:lnTo>
                    <a:pt x="16875" y="16875"/>
                  </a:lnTo>
                  <a:lnTo>
                    <a:pt x="15563" y="23063"/>
                  </a:lnTo>
                  <a:lnTo>
                    <a:pt x="14813" y="27375"/>
                  </a:lnTo>
                  <a:lnTo>
                    <a:pt x="14625" y="27375"/>
                  </a:lnTo>
                  <a:lnTo>
                    <a:pt x="13688" y="22500"/>
                  </a:lnTo>
                  <a:lnTo>
                    <a:pt x="12563" y="16688"/>
                  </a:lnTo>
                  <a:lnTo>
                    <a:pt x="900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4161550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3001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5314675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2813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4714675" y="2173125"/>
              <a:ext cx="665650" cy="1368750"/>
            </a:xfrm>
            <a:custGeom>
              <a:rect b="b" l="l" r="r" t="t"/>
              <a:pathLst>
                <a:path extrusionOk="0" h="54750" w="26626">
                  <a:moveTo>
                    <a:pt x="1" y="0"/>
                  </a:moveTo>
                  <a:lnTo>
                    <a:pt x="1" y="7313"/>
                  </a:lnTo>
                  <a:lnTo>
                    <a:pt x="8813" y="7313"/>
                  </a:lnTo>
                  <a:lnTo>
                    <a:pt x="8813" y="54750"/>
                  </a:lnTo>
                  <a:lnTo>
                    <a:pt x="17626" y="54750"/>
                  </a:lnTo>
                  <a:lnTo>
                    <a:pt x="17626" y="7313"/>
                  </a:lnTo>
                  <a:lnTo>
                    <a:pt x="26626" y="7313"/>
                  </a:lnTo>
                  <a:lnTo>
                    <a:pt x="26626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6060000" y="2121550"/>
              <a:ext cx="628125" cy="1434400"/>
            </a:xfrm>
            <a:custGeom>
              <a:rect b="b" l="l" r="r" t="t"/>
              <a:pathLst>
                <a:path extrusionOk="0" h="57376" w="25125">
                  <a:moveTo>
                    <a:pt x="12563" y="22313"/>
                  </a:moveTo>
                  <a:lnTo>
                    <a:pt x="13125" y="22501"/>
                  </a:lnTo>
                  <a:lnTo>
                    <a:pt x="13688" y="22688"/>
                  </a:lnTo>
                  <a:lnTo>
                    <a:pt x="14250" y="23063"/>
                  </a:lnTo>
                  <a:lnTo>
                    <a:pt x="14625" y="23438"/>
                  </a:lnTo>
                  <a:lnTo>
                    <a:pt x="15000" y="24188"/>
                  </a:lnTo>
                  <a:lnTo>
                    <a:pt x="15375" y="24938"/>
                  </a:lnTo>
                  <a:lnTo>
                    <a:pt x="15750" y="27001"/>
                  </a:lnTo>
                  <a:lnTo>
                    <a:pt x="15938" y="30188"/>
                  </a:lnTo>
                  <a:lnTo>
                    <a:pt x="15938" y="34313"/>
                  </a:lnTo>
                  <a:lnTo>
                    <a:pt x="15938" y="39376"/>
                  </a:lnTo>
                  <a:lnTo>
                    <a:pt x="15938" y="43313"/>
                  </a:lnTo>
                  <a:lnTo>
                    <a:pt x="15750" y="46313"/>
                  </a:lnTo>
                  <a:lnTo>
                    <a:pt x="15188" y="48376"/>
                  </a:lnTo>
                  <a:lnTo>
                    <a:pt x="14813" y="49126"/>
                  </a:lnTo>
                  <a:lnTo>
                    <a:pt x="14438" y="49876"/>
                  </a:lnTo>
                  <a:lnTo>
                    <a:pt x="14063" y="50251"/>
                  </a:lnTo>
                  <a:lnTo>
                    <a:pt x="13500" y="50626"/>
                  </a:lnTo>
                  <a:lnTo>
                    <a:pt x="12938" y="50813"/>
                  </a:lnTo>
                  <a:lnTo>
                    <a:pt x="11063" y="50813"/>
                  </a:lnTo>
                  <a:lnTo>
                    <a:pt x="10125" y="50251"/>
                  </a:lnTo>
                  <a:lnTo>
                    <a:pt x="9188" y="49688"/>
                  </a:lnTo>
                  <a:lnTo>
                    <a:pt x="8625" y="48751"/>
                  </a:lnTo>
                  <a:lnTo>
                    <a:pt x="8625" y="26063"/>
                  </a:lnTo>
                  <a:lnTo>
                    <a:pt x="9188" y="24563"/>
                  </a:lnTo>
                  <a:lnTo>
                    <a:pt x="10125" y="23438"/>
                  </a:lnTo>
                  <a:lnTo>
                    <a:pt x="10688" y="23063"/>
                  </a:lnTo>
                  <a:lnTo>
                    <a:pt x="11250" y="22688"/>
                  </a:lnTo>
                  <a:lnTo>
                    <a:pt x="12000" y="22501"/>
                  </a:lnTo>
                  <a:lnTo>
                    <a:pt x="12563" y="22313"/>
                  </a:lnTo>
                  <a:close/>
                  <a:moveTo>
                    <a:pt x="0" y="1"/>
                  </a:moveTo>
                  <a:lnTo>
                    <a:pt x="0" y="56813"/>
                  </a:lnTo>
                  <a:lnTo>
                    <a:pt x="7313" y="56813"/>
                  </a:lnTo>
                  <a:lnTo>
                    <a:pt x="8250" y="52876"/>
                  </a:lnTo>
                  <a:lnTo>
                    <a:pt x="8438" y="52876"/>
                  </a:lnTo>
                  <a:lnTo>
                    <a:pt x="9000" y="53813"/>
                  </a:lnTo>
                  <a:lnTo>
                    <a:pt x="9750" y="54751"/>
                  </a:lnTo>
                  <a:lnTo>
                    <a:pt x="10688" y="55501"/>
                  </a:lnTo>
                  <a:lnTo>
                    <a:pt x="11625" y="56063"/>
                  </a:lnTo>
                  <a:lnTo>
                    <a:pt x="12563" y="56626"/>
                  </a:lnTo>
                  <a:lnTo>
                    <a:pt x="13875" y="57001"/>
                  </a:lnTo>
                  <a:lnTo>
                    <a:pt x="15000" y="57188"/>
                  </a:lnTo>
                  <a:lnTo>
                    <a:pt x="16125" y="57376"/>
                  </a:lnTo>
                  <a:lnTo>
                    <a:pt x="17250" y="57188"/>
                  </a:lnTo>
                  <a:lnTo>
                    <a:pt x="18375" y="57001"/>
                  </a:lnTo>
                  <a:lnTo>
                    <a:pt x="19313" y="56813"/>
                  </a:lnTo>
                  <a:lnTo>
                    <a:pt x="20250" y="56251"/>
                  </a:lnTo>
                  <a:lnTo>
                    <a:pt x="21000" y="55688"/>
                  </a:lnTo>
                  <a:lnTo>
                    <a:pt x="21750" y="54938"/>
                  </a:lnTo>
                  <a:lnTo>
                    <a:pt x="22313" y="54188"/>
                  </a:lnTo>
                  <a:lnTo>
                    <a:pt x="22875" y="53063"/>
                  </a:lnTo>
                  <a:lnTo>
                    <a:pt x="23438" y="51938"/>
                  </a:lnTo>
                  <a:lnTo>
                    <a:pt x="23813" y="50626"/>
                  </a:lnTo>
                  <a:lnTo>
                    <a:pt x="24563" y="47813"/>
                  </a:lnTo>
                  <a:lnTo>
                    <a:pt x="24938" y="44063"/>
                  </a:lnTo>
                  <a:lnTo>
                    <a:pt x="25125" y="39938"/>
                  </a:lnTo>
                  <a:lnTo>
                    <a:pt x="25125" y="33751"/>
                  </a:lnTo>
                  <a:lnTo>
                    <a:pt x="24938" y="30563"/>
                  </a:lnTo>
                  <a:lnTo>
                    <a:pt x="24938" y="27751"/>
                  </a:lnTo>
                  <a:lnTo>
                    <a:pt x="24563" y="25313"/>
                  </a:lnTo>
                  <a:lnTo>
                    <a:pt x="24188" y="23251"/>
                  </a:lnTo>
                  <a:lnTo>
                    <a:pt x="23813" y="21376"/>
                  </a:lnTo>
                  <a:lnTo>
                    <a:pt x="23250" y="19876"/>
                  </a:lnTo>
                  <a:lnTo>
                    <a:pt x="22500" y="18751"/>
                  </a:lnTo>
                  <a:lnTo>
                    <a:pt x="21563" y="17626"/>
                  </a:lnTo>
                  <a:lnTo>
                    <a:pt x="20625" y="16876"/>
                  </a:lnTo>
                  <a:lnTo>
                    <a:pt x="19500" y="16501"/>
                  </a:lnTo>
                  <a:lnTo>
                    <a:pt x="18188" y="16126"/>
                  </a:lnTo>
                  <a:lnTo>
                    <a:pt x="16688" y="15938"/>
                  </a:lnTo>
                  <a:lnTo>
                    <a:pt x="15375" y="16126"/>
                  </a:lnTo>
                  <a:lnTo>
                    <a:pt x="14250" y="16313"/>
                  </a:lnTo>
                  <a:lnTo>
                    <a:pt x="13125" y="16876"/>
                  </a:lnTo>
                  <a:lnTo>
                    <a:pt x="12000" y="17438"/>
                  </a:lnTo>
                  <a:lnTo>
                    <a:pt x="10875" y="18188"/>
                  </a:lnTo>
                  <a:lnTo>
                    <a:pt x="10125" y="18938"/>
                  </a:lnTo>
                  <a:lnTo>
                    <a:pt x="9375" y="20063"/>
                  </a:lnTo>
                  <a:lnTo>
                    <a:pt x="8625" y="21001"/>
                  </a:lnTo>
                  <a:lnTo>
                    <a:pt x="8625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60" name="Google Shape;360;p34"/>
          <p:cNvCxnSpPr/>
          <p:nvPr/>
        </p:nvCxnSpPr>
        <p:spPr>
          <a:xfrm>
            <a:off x="8239300" y="4803550"/>
            <a:ext cx="0" cy="126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 1">
  <p:cSld name="Blank - Title_1_1_3_1_1_1_1">
    <p:bg>
      <p:bgPr>
        <a:solidFill>
          <a:srgbClr val="FBBC04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35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5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6" name="Google Shape;366;p35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67" name="Google Shape;367;p3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68" name="Google Shape;368;p3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 1">
  <p:cSld name="CUSTOM_2_1_1">
    <p:bg>
      <p:bgPr>
        <a:solidFill>
          <a:srgbClr val="FFFFFF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36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 txBox="1"/>
          <p:nvPr>
            <p:ph idx="1" type="subTitle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7" name="Google Shape;377;p36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8" name="Google Shape;378;p36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6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AA0A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 1">
  <p:cSld name="TITLE_2_1_2_1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4" name="Google Shape;384;p37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385" name="Google Shape;385;p37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6" name="Google Shape;386;p37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387" name="Google Shape;387;p3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88" name="Google Shape;388;p3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 1">
  <p:cSld name="TITLE_2_2_1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396" name="Google Shape;396;p38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7" name="Google Shape;39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0" name="Google Shape;400;p38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01" name="Google Shape;401;p3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02" name="Google Shape;402;p3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 1">
  <p:cSld name="TITLE_2_1_1_2_1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3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1" name="Google Shape;411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2" name="Google Shape;412;p3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13" name="Google Shape;413;p3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4" name="Google Shape;414;p3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15" name="Google Shape;415;p3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16" name="Google Shape;416;p3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 1">
  <p:cSld name="TITLE_2_1_1_1_1_1_1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6" name="Google Shape;426;p40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27" name="Google Shape;427;p40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8" name="Google Shape;428;p40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29" name="Google Shape;429;p4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30" name="Google Shape;430;p4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">
  <p:cSld name="CUSTOM_2_1">
    <p:bg>
      <p:bgPr>
        <a:solidFill>
          <a:srgbClr val="FFFFFF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s Cover Slide">
  <p:cSld name="CUSTOM_3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11720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Marketing Platform Cover Slide">
  <p:cSld name="CUSTOM_2_2">
    <p:bg>
      <p:bgPr>
        <a:solidFill>
          <a:srgbClr val="FFFFFF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26566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 Manager Cover Slide">
  <p:cSld name="CUSTOM_2_2_1">
    <p:bg>
      <p:bgPr>
        <a:solidFill>
          <a:srgbClr val="FFFFFF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0361" y="245475"/>
            <a:ext cx="2041351" cy="3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4" name="Google Shape;444;p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45" name="Google Shape;445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48" name="Google Shape;448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1pPr>
            <a:lvl2pPr indent="-285750" lvl="1" marL="9144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6pPr>
            <a:lvl7pPr indent="-285750" lvl="6" marL="32004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7pPr>
            <a:lvl8pPr indent="-285750" lvl="7" marL="36576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8pPr>
            <a:lvl9pPr indent="-285750" lvl="8" marL="41148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/>
        </p:txBody>
      </p:sp>
      <p:sp>
        <p:nvSpPr>
          <p:cNvPr id="449" name="Google Shape;449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lue">
  <p:cSld name="TITLE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" name="Google Shape;43;p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45" name="Google Shape;45;p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6" name="Google Shape;46;p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Blue">
  <p:cSld name="TITLE_2_3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4" name="Google Shape;54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57" name="Google Shape;57;p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58" name="Google Shape;58;p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7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Blue">
  <p:cSld name="TITLE_2_3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8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" name="Google Shape;68;p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69;p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0" name="Google Shape;70;p8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71" name="Google Shape;71;p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72" name="Google Shape;72;p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80" name="Google Shape;80;p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Yellow">
  <p:cSld name="CUSTOM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8" name="Google Shape;88;p10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9" name="Google Shape;89;p10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" name="Google Shape;90;p1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91" name="Google Shape;9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45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jp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8.png"/><Relationship Id="rId4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6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6"/>
          <p:cNvSpPr txBox="1"/>
          <p:nvPr>
            <p:ph type="ctrTitle"/>
          </p:nvPr>
        </p:nvSpPr>
        <p:spPr>
          <a:xfrm>
            <a:off x="728925" y="744575"/>
            <a:ext cx="7710000" cy="279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Nunito"/>
                <a:ea typeface="Nunito"/>
                <a:cs typeface="Nunito"/>
                <a:sym typeface="Nunito"/>
              </a:rPr>
              <a:t>IACS  X</a:t>
            </a:r>
            <a:endParaRPr sz="3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Nunito"/>
                <a:ea typeface="Nunito"/>
                <a:cs typeface="Nunito"/>
                <a:sym typeface="Nunito"/>
              </a:rPr>
              <a:t> </a:t>
            </a:r>
            <a:endParaRPr sz="3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Nunito"/>
                <a:ea typeface="Nunito"/>
                <a:cs typeface="Nunito"/>
                <a:sym typeface="Nunito"/>
              </a:rPr>
              <a:t>Predicting the effects of genetic perturbation in maize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Nunito"/>
                <a:ea typeface="Nunito"/>
                <a:cs typeface="Nunito"/>
                <a:sym typeface="Nunito"/>
              </a:rPr>
              <a:t>Milestone 2 Presentation</a:t>
            </a:r>
            <a:endParaRPr b="1" sz="2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55" name="Google Shape;455;p46"/>
          <p:cNvSpPr txBox="1"/>
          <p:nvPr>
            <p:ph idx="1" type="subTitle"/>
          </p:nvPr>
        </p:nvSpPr>
        <p:spPr>
          <a:xfrm>
            <a:off x="728925" y="3737575"/>
            <a:ext cx="7309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rPr lang="en" sz="2400">
                <a:latin typeface="Nunito"/>
                <a:ea typeface="Nunito"/>
                <a:cs typeface="Nunito"/>
                <a:sym typeface="Nunito"/>
              </a:rPr>
              <a:t>Eagon, Han, Sergio, Victor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56" name="Google Shape;4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5650" y="1152050"/>
            <a:ext cx="1570200" cy="1171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7" name="Google Shape;457;p46"/>
          <p:cNvCxnSpPr/>
          <p:nvPr/>
        </p:nvCxnSpPr>
        <p:spPr>
          <a:xfrm>
            <a:off x="821325" y="3992050"/>
            <a:ext cx="1098600" cy="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8" name="Google Shape;458;p46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7" name="Google Shape;54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1425" y="998750"/>
            <a:ext cx="5704924" cy="3272525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55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Models </a:t>
            </a:r>
            <a:endParaRPr/>
          </a:p>
        </p:txBody>
      </p:sp>
      <p:cxnSp>
        <p:nvCxnSpPr>
          <p:cNvPr id="549" name="Google Shape;549;p55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FBBC0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6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Boosting models used: Ada Boosting vs Gradient Boosting</a:t>
            </a:r>
            <a:endParaRPr/>
          </a:p>
        </p:txBody>
      </p:sp>
      <p:sp>
        <p:nvSpPr>
          <p:cNvPr id="555" name="Google Shape;555;p56"/>
          <p:cNvSpPr txBox="1"/>
          <p:nvPr/>
        </p:nvSpPr>
        <p:spPr>
          <a:xfrm>
            <a:off x="5362000" y="13396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Gradient</a:t>
            </a: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Boosting</a:t>
            </a:r>
            <a:endParaRPr/>
          </a:p>
        </p:txBody>
      </p:sp>
      <p:sp>
        <p:nvSpPr>
          <p:cNvPr id="556" name="Google Shape;556;p56"/>
          <p:cNvSpPr txBox="1"/>
          <p:nvPr/>
        </p:nvSpPr>
        <p:spPr>
          <a:xfrm>
            <a:off x="1103725" y="13396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Ada </a:t>
            </a: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Boosting</a:t>
            </a:r>
            <a:endParaRPr/>
          </a:p>
        </p:txBody>
      </p:sp>
      <p:cxnSp>
        <p:nvCxnSpPr>
          <p:cNvPr id="557" name="Google Shape;557;p56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FBBC0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58" name="Google Shape;55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2078950"/>
            <a:ext cx="4267200" cy="2123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7125" y="1893725"/>
            <a:ext cx="4189749" cy="2288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Feature Selection: </a:t>
            </a:r>
            <a:r>
              <a:rPr lang="en">
                <a:solidFill>
                  <a:schemeClr val="dk1"/>
                </a:solidFill>
              </a:rPr>
              <a:t>GENIE3 vs 1000 most Expressive Genes  </a:t>
            </a:r>
            <a:endParaRPr/>
          </a:p>
        </p:txBody>
      </p:sp>
      <p:sp>
        <p:nvSpPr>
          <p:cNvPr id="565" name="Google Shape;565;p57"/>
          <p:cNvSpPr txBox="1"/>
          <p:nvPr>
            <p:ph idx="1" type="body"/>
          </p:nvPr>
        </p:nvSpPr>
        <p:spPr>
          <a:xfrm>
            <a:off x="768900" y="2066875"/>
            <a:ext cx="3387300" cy="20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Calculate </a:t>
            </a:r>
            <a:r>
              <a:rPr b="1" lang="en" sz="1200">
                <a:solidFill>
                  <a:srgbClr val="000000"/>
                </a:solidFill>
              </a:rPr>
              <a:t>pairwise correlation</a:t>
            </a:r>
            <a:r>
              <a:rPr lang="en" sz="1200">
                <a:solidFill>
                  <a:srgbClr val="000000"/>
                </a:solidFill>
              </a:rPr>
              <a:t> of 4000 genes using </a:t>
            </a:r>
            <a:r>
              <a:rPr b="1" lang="en" sz="1200">
                <a:solidFill>
                  <a:srgbClr val="000000"/>
                </a:solidFill>
              </a:rPr>
              <a:t>GENIE3</a:t>
            </a:r>
            <a:endParaRPr b="1"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For </a:t>
            </a:r>
            <a:r>
              <a:rPr b="1" lang="en" sz="1200">
                <a:solidFill>
                  <a:srgbClr val="000000"/>
                </a:solidFill>
              </a:rPr>
              <a:t>each gene</a:t>
            </a:r>
            <a:r>
              <a:rPr lang="en" sz="1200">
                <a:solidFill>
                  <a:srgbClr val="000000"/>
                </a:solidFill>
              </a:rPr>
              <a:t>, use as </a:t>
            </a:r>
            <a:r>
              <a:rPr b="1" lang="en" sz="1200">
                <a:solidFill>
                  <a:srgbClr val="000000"/>
                </a:solidFill>
              </a:rPr>
              <a:t>features</a:t>
            </a:r>
            <a:r>
              <a:rPr lang="en" sz="1200">
                <a:solidFill>
                  <a:srgbClr val="000000"/>
                </a:solidFill>
              </a:rPr>
              <a:t> the ones that have </a:t>
            </a:r>
            <a:r>
              <a:rPr b="1" lang="en" sz="1200">
                <a:solidFill>
                  <a:srgbClr val="000000"/>
                </a:solidFill>
              </a:rPr>
              <a:t>above 0.01 </a:t>
            </a:r>
            <a:r>
              <a:rPr b="1" lang="en" sz="1200">
                <a:solidFill>
                  <a:srgbClr val="000000"/>
                </a:solidFill>
              </a:rPr>
              <a:t>or more </a:t>
            </a:r>
            <a:r>
              <a:rPr b="1" lang="en" sz="1200">
                <a:solidFill>
                  <a:srgbClr val="000000"/>
                </a:solidFill>
              </a:rPr>
              <a:t>correlation</a:t>
            </a:r>
            <a:r>
              <a:rPr lang="en" sz="1200">
                <a:solidFill>
                  <a:srgbClr val="000000"/>
                </a:solidFill>
              </a:rPr>
              <a:t> 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Train and run Models using a 70-30 train-test split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Calculate R^2s of the test set </a:t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just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just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just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566" name="Google Shape;566;p57"/>
          <p:cNvSpPr txBox="1"/>
          <p:nvPr>
            <p:ph idx="1" type="body"/>
          </p:nvPr>
        </p:nvSpPr>
        <p:spPr>
          <a:xfrm>
            <a:off x="5076725" y="1990075"/>
            <a:ext cx="3387300" cy="25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Getting both standard deviation and average of expressions across all samples per gene, dividing and then sorting </a:t>
            </a:r>
            <a:r>
              <a:rPr b="1" lang="en" sz="1200">
                <a:solidFill>
                  <a:srgbClr val="000000"/>
                </a:solidFill>
              </a:rPr>
              <a:t>(Coefficient of Variation)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Take the </a:t>
            </a:r>
            <a:r>
              <a:rPr b="1" lang="en" sz="1200">
                <a:solidFill>
                  <a:srgbClr val="000000"/>
                </a:solidFill>
              </a:rPr>
              <a:t>1000 most expressive genes</a:t>
            </a:r>
            <a:r>
              <a:rPr lang="en" sz="1200">
                <a:solidFill>
                  <a:srgbClr val="000000"/>
                </a:solidFill>
              </a:rPr>
              <a:t> and use them as </a:t>
            </a:r>
            <a:r>
              <a:rPr b="1" lang="en" sz="1200">
                <a:solidFill>
                  <a:srgbClr val="000000"/>
                </a:solidFill>
              </a:rPr>
              <a:t>features</a:t>
            </a:r>
            <a:r>
              <a:rPr lang="en" sz="1200">
                <a:solidFill>
                  <a:srgbClr val="000000"/>
                </a:solidFill>
              </a:rPr>
              <a:t> to predict the next 1000 most expressive genes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Train and run Models using a 70-30 train-test split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Calculate R^2s of the test set 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567" name="Google Shape;567;p57"/>
          <p:cNvSpPr txBox="1"/>
          <p:nvPr/>
        </p:nvSpPr>
        <p:spPr>
          <a:xfrm>
            <a:off x="1759500" y="1627325"/>
            <a:ext cx="143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GENIE3</a:t>
            </a:r>
            <a:endParaRPr b="1"/>
          </a:p>
        </p:txBody>
      </p:sp>
      <p:sp>
        <p:nvSpPr>
          <p:cNvPr id="568" name="Google Shape;568;p57"/>
          <p:cNvSpPr txBox="1"/>
          <p:nvPr/>
        </p:nvSpPr>
        <p:spPr>
          <a:xfrm>
            <a:off x="5525825" y="1627325"/>
            <a:ext cx="282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1000 Most Expressive Genes 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8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74" name="Google Shape;574;p58"/>
          <p:cNvGraphicFramePr/>
          <p:nvPr/>
        </p:nvGraphicFramePr>
        <p:xfrm>
          <a:off x="952500" y="1162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{49BBFCDB-B28B-4796-A853-97FC1D1D3625}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Mean of R^2 GENIE3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Mean of R^2 1000 Most Expressive Genes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Linear Regression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0.4895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-1.899e+16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Lasso Regression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0.5061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-27.0659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Lars Regression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0.4889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-7.8803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 Forest Regression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0.6483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-1.6092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Ada Boosting Regression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0.5755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-2.3085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Gradient Boosting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0.6285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-4.0844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75" name="Google Shape;575;p58"/>
          <p:cNvSpPr txBox="1"/>
          <p:nvPr>
            <p:ph idx="4294967295" type="title"/>
          </p:nvPr>
        </p:nvSpPr>
        <p:spPr>
          <a:xfrm>
            <a:off x="311700" y="176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1: </a:t>
            </a:r>
            <a:r>
              <a:rPr lang="en"/>
              <a:t>Baseline Models Results </a:t>
            </a:r>
            <a:endParaRPr/>
          </a:p>
        </p:txBody>
      </p:sp>
      <p:cxnSp>
        <p:nvCxnSpPr>
          <p:cNvPr id="576" name="Google Shape;576;p58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FBBC0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7" name="Google Shape;577;p58"/>
          <p:cNvSpPr/>
          <p:nvPr/>
        </p:nvSpPr>
        <p:spPr>
          <a:xfrm>
            <a:off x="346975" y="4438250"/>
            <a:ext cx="8281500" cy="612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</a:rPr>
              <a:t>Even though the 1000 most expressive genes method allows us to use the same features for all predictions, results were significantly worse than in GENIE3</a:t>
            </a:r>
            <a:endParaRPr sz="13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9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2: Imputation of Missing Expression Data</a:t>
            </a:r>
            <a:endParaRPr/>
          </a:p>
        </p:txBody>
      </p:sp>
      <p:sp>
        <p:nvSpPr>
          <p:cNvPr id="583" name="Google Shape;583;p59"/>
          <p:cNvSpPr/>
          <p:nvPr/>
        </p:nvSpPr>
        <p:spPr>
          <a:xfrm>
            <a:off x="7724775" y="276225"/>
            <a:ext cx="1247700" cy="1239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59"/>
          <p:cNvSpPr/>
          <p:nvPr/>
        </p:nvSpPr>
        <p:spPr>
          <a:xfrm>
            <a:off x="8412350" y="4769175"/>
            <a:ext cx="538500" cy="21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60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2: Imputation of Missing Values</a:t>
            </a:r>
            <a:endParaRPr/>
          </a:p>
        </p:txBody>
      </p:sp>
      <p:cxnSp>
        <p:nvCxnSpPr>
          <p:cNvPr id="590" name="Google Shape;590;p60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1" name="Google Shape;591;p60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60"/>
          <p:cNvSpPr txBox="1"/>
          <p:nvPr/>
        </p:nvSpPr>
        <p:spPr>
          <a:xfrm>
            <a:off x="1374874" y="37701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3" name="Google Shape;593;p60"/>
          <p:cNvSpPr txBox="1"/>
          <p:nvPr>
            <p:ph idx="4294967295" type="ctrTitle"/>
          </p:nvPr>
        </p:nvSpPr>
        <p:spPr>
          <a:xfrm>
            <a:off x="311700" y="1059425"/>
            <a:ext cx="4033800" cy="9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Scenario 1:</a:t>
            </a:r>
            <a:endParaRPr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Randomly select entries to remove</a:t>
            </a:r>
            <a:endParaRPr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5%, 10%, 50%, etc missing entries</a:t>
            </a:r>
            <a:endParaRPr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94" name="Google Shape;594;p60"/>
          <p:cNvPicPr preferRelativeResize="0"/>
          <p:nvPr/>
        </p:nvPicPr>
        <p:blipFill rotWithShape="1">
          <a:blip r:embed="rId3">
            <a:alphaModFix/>
          </a:blip>
          <a:srcRect b="49618" l="27938" r="33107" t="18718"/>
          <a:stretch/>
        </p:blipFill>
        <p:spPr>
          <a:xfrm>
            <a:off x="5057050" y="1059425"/>
            <a:ext cx="3259150" cy="185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60"/>
          <p:cNvPicPr preferRelativeResize="0"/>
          <p:nvPr/>
        </p:nvPicPr>
        <p:blipFill rotWithShape="1">
          <a:blip r:embed="rId3">
            <a:alphaModFix/>
          </a:blip>
          <a:srcRect b="14669" l="27938" r="33107" t="52991"/>
          <a:stretch/>
        </p:blipFill>
        <p:spPr>
          <a:xfrm>
            <a:off x="5057050" y="3195700"/>
            <a:ext cx="3259150" cy="1893975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60"/>
          <p:cNvSpPr txBox="1"/>
          <p:nvPr/>
        </p:nvSpPr>
        <p:spPr>
          <a:xfrm rot="-5400000">
            <a:off x="4557125" y="3942588"/>
            <a:ext cx="8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Samples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7" name="Google Shape;597;p60"/>
          <p:cNvSpPr txBox="1"/>
          <p:nvPr/>
        </p:nvSpPr>
        <p:spPr>
          <a:xfrm>
            <a:off x="6244425" y="2961750"/>
            <a:ext cx="8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Genes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8" name="Google Shape;598;p60"/>
          <p:cNvSpPr txBox="1"/>
          <p:nvPr/>
        </p:nvSpPr>
        <p:spPr>
          <a:xfrm>
            <a:off x="6244425" y="825450"/>
            <a:ext cx="8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Genes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9" name="Google Shape;599;p60"/>
          <p:cNvSpPr txBox="1"/>
          <p:nvPr/>
        </p:nvSpPr>
        <p:spPr>
          <a:xfrm rot="-5400000">
            <a:off x="4557125" y="1786438"/>
            <a:ext cx="8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Samples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0" name="Google Shape;600;p60"/>
          <p:cNvSpPr txBox="1"/>
          <p:nvPr>
            <p:ph idx="4294967295" type="ctrTitle"/>
          </p:nvPr>
        </p:nvSpPr>
        <p:spPr>
          <a:xfrm>
            <a:off x="311700" y="3195700"/>
            <a:ext cx="4303200" cy="9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Scenario 2:</a:t>
            </a:r>
            <a:endParaRPr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Randomly select entire genes to remove</a:t>
            </a:r>
            <a:endParaRPr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5%, 10%, 50%, etc missing genes</a:t>
            </a:r>
            <a:endParaRPr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61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2: Imputation of Missing Values</a:t>
            </a:r>
            <a:endParaRPr/>
          </a:p>
        </p:txBody>
      </p:sp>
      <p:cxnSp>
        <p:nvCxnSpPr>
          <p:cNvPr id="606" name="Google Shape;606;p61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7" name="Google Shape;607;p61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61"/>
          <p:cNvSpPr txBox="1"/>
          <p:nvPr/>
        </p:nvSpPr>
        <p:spPr>
          <a:xfrm>
            <a:off x="1374874" y="37701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09" name="Google Shape;609;p61"/>
          <p:cNvPicPr preferRelativeResize="0"/>
          <p:nvPr/>
        </p:nvPicPr>
        <p:blipFill rotWithShape="1">
          <a:blip r:embed="rId3">
            <a:alphaModFix/>
          </a:blip>
          <a:srcRect b="15234" l="58334" r="4044" t="53553"/>
          <a:stretch/>
        </p:blipFill>
        <p:spPr>
          <a:xfrm>
            <a:off x="491513" y="2152850"/>
            <a:ext cx="3236686" cy="1879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61"/>
          <p:cNvSpPr txBox="1"/>
          <p:nvPr/>
        </p:nvSpPr>
        <p:spPr>
          <a:xfrm>
            <a:off x="1501752" y="3988475"/>
            <a:ext cx="1421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Training Set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1" name="Google Shape;611;p61"/>
          <p:cNvSpPr txBox="1"/>
          <p:nvPr/>
        </p:nvSpPr>
        <p:spPr>
          <a:xfrm>
            <a:off x="632362" y="1458275"/>
            <a:ext cx="3159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1: Train the model on a training set with NO missing values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2" name="Google Shape;612;p61"/>
          <p:cNvPicPr preferRelativeResize="0"/>
          <p:nvPr/>
        </p:nvPicPr>
        <p:blipFill rotWithShape="1">
          <a:blip r:embed="rId4">
            <a:alphaModFix/>
          </a:blip>
          <a:srcRect b="49618" l="27938" r="33107" t="18718"/>
          <a:stretch/>
        </p:blipFill>
        <p:spPr>
          <a:xfrm>
            <a:off x="5335850" y="2165625"/>
            <a:ext cx="3259150" cy="1854250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61"/>
          <p:cNvSpPr txBox="1"/>
          <p:nvPr/>
        </p:nvSpPr>
        <p:spPr>
          <a:xfrm>
            <a:off x="6470276" y="3988475"/>
            <a:ext cx="990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Test</a:t>
            </a: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 Set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4" name="Google Shape;614;p61"/>
          <p:cNvSpPr txBox="1"/>
          <p:nvPr/>
        </p:nvSpPr>
        <p:spPr>
          <a:xfrm>
            <a:off x="5435100" y="1458275"/>
            <a:ext cx="3159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2: Create predictions on a test set with missing values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62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2: kNN Imputation</a:t>
            </a:r>
            <a:endParaRPr/>
          </a:p>
        </p:txBody>
      </p:sp>
      <p:cxnSp>
        <p:nvCxnSpPr>
          <p:cNvPr id="620" name="Google Shape;620;p62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1" name="Google Shape;621;p62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62"/>
          <p:cNvSpPr txBox="1"/>
          <p:nvPr/>
        </p:nvSpPr>
        <p:spPr>
          <a:xfrm>
            <a:off x="1374874" y="37701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23" name="Google Shape;623;p62"/>
          <p:cNvPicPr preferRelativeResize="0"/>
          <p:nvPr/>
        </p:nvPicPr>
        <p:blipFill rotWithShape="1">
          <a:blip r:embed="rId3">
            <a:alphaModFix/>
          </a:blip>
          <a:srcRect b="27680" l="0" r="0" t="32115"/>
          <a:stretch/>
        </p:blipFill>
        <p:spPr>
          <a:xfrm>
            <a:off x="475225" y="1470725"/>
            <a:ext cx="8520601" cy="2397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3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2: Variational Autoencoder Imputation</a:t>
            </a:r>
            <a:endParaRPr/>
          </a:p>
        </p:txBody>
      </p:sp>
      <p:cxnSp>
        <p:nvCxnSpPr>
          <p:cNvPr id="629" name="Google Shape;629;p63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0" name="Google Shape;630;p63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63"/>
          <p:cNvSpPr txBox="1"/>
          <p:nvPr/>
        </p:nvSpPr>
        <p:spPr>
          <a:xfrm>
            <a:off x="1374874" y="37701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2" name="Google Shape;632;p63"/>
          <p:cNvSpPr txBox="1"/>
          <p:nvPr>
            <p:ph idx="4294967295" type="ctrTitle"/>
          </p:nvPr>
        </p:nvSpPr>
        <p:spPr>
          <a:xfrm>
            <a:off x="311700" y="643200"/>
            <a:ext cx="8520600" cy="7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285F4"/>
                </a:solidFill>
                <a:latin typeface="Nunito"/>
                <a:ea typeface="Nunito"/>
                <a:cs typeface="Nunito"/>
                <a:sym typeface="Nunito"/>
              </a:rPr>
              <a:t>But first, what’s an autoencoder</a:t>
            </a:r>
            <a:r>
              <a:rPr lang="en" sz="2600">
                <a:solidFill>
                  <a:srgbClr val="4285F4"/>
                </a:solidFill>
                <a:latin typeface="Nunito"/>
                <a:ea typeface="Nunito"/>
                <a:cs typeface="Nunito"/>
                <a:sym typeface="Nunito"/>
              </a:rPr>
              <a:t>?</a:t>
            </a:r>
            <a:endParaRPr sz="35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33" name="Google Shape;63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100" y="1421900"/>
            <a:ext cx="4679123" cy="3473476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63"/>
          <p:cNvSpPr txBox="1"/>
          <p:nvPr/>
        </p:nvSpPr>
        <p:spPr>
          <a:xfrm>
            <a:off x="1605600" y="2712225"/>
            <a:ext cx="34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5" name="Google Shape;635;p63"/>
          <p:cNvSpPr txBox="1"/>
          <p:nvPr/>
        </p:nvSpPr>
        <p:spPr>
          <a:xfrm>
            <a:off x="6276600" y="2712225"/>
            <a:ext cx="51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X’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6" name="Google Shape;636;p63"/>
          <p:cNvSpPr txBox="1"/>
          <p:nvPr/>
        </p:nvSpPr>
        <p:spPr>
          <a:xfrm>
            <a:off x="7114450" y="1644300"/>
            <a:ext cx="1669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Ideally: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≅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X’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7" name="Google Shape;637;p63"/>
          <p:cNvSpPr/>
          <p:nvPr/>
        </p:nvSpPr>
        <p:spPr>
          <a:xfrm>
            <a:off x="3845700" y="2273400"/>
            <a:ext cx="5769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63"/>
          <p:cNvSpPr txBox="1"/>
          <p:nvPr/>
        </p:nvSpPr>
        <p:spPr>
          <a:xfrm>
            <a:off x="2858400" y="1542525"/>
            <a:ext cx="25116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Latent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Representation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Z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3" name="Google Shape;643;p64"/>
          <p:cNvGrpSpPr/>
          <p:nvPr/>
        </p:nvGrpSpPr>
        <p:grpSpPr>
          <a:xfrm>
            <a:off x="211600" y="938513"/>
            <a:ext cx="2491900" cy="3266475"/>
            <a:chOff x="211600" y="938513"/>
            <a:chExt cx="2491900" cy="3266475"/>
          </a:xfrm>
        </p:grpSpPr>
        <p:pic>
          <p:nvPicPr>
            <p:cNvPr id="644" name="Google Shape;644;p64"/>
            <p:cNvPicPr preferRelativeResize="0"/>
            <p:nvPr/>
          </p:nvPicPr>
          <p:blipFill rotWithShape="1">
            <a:blip r:embed="rId3">
              <a:alphaModFix/>
            </a:blip>
            <a:srcRect b="0" l="0" r="45226" t="0"/>
            <a:stretch/>
          </p:blipFill>
          <p:spPr>
            <a:xfrm>
              <a:off x="211600" y="938513"/>
              <a:ext cx="2410152" cy="3266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5" name="Google Shape;645;p64"/>
            <p:cNvSpPr/>
            <p:nvPr/>
          </p:nvSpPr>
          <p:spPr>
            <a:xfrm>
              <a:off x="2192600" y="1724725"/>
              <a:ext cx="510900" cy="20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64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2: Variational Autoencoder Imputation</a:t>
            </a:r>
            <a:endParaRPr/>
          </a:p>
        </p:txBody>
      </p:sp>
      <p:cxnSp>
        <p:nvCxnSpPr>
          <p:cNvPr id="647" name="Google Shape;647;p64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8" name="Google Shape;648;p64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64"/>
          <p:cNvSpPr txBox="1"/>
          <p:nvPr/>
        </p:nvSpPr>
        <p:spPr>
          <a:xfrm>
            <a:off x="211599" y="35586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50" name="Google Shape;650;p64"/>
          <p:cNvSpPr txBox="1"/>
          <p:nvPr/>
        </p:nvSpPr>
        <p:spPr>
          <a:xfrm>
            <a:off x="178875" y="2110050"/>
            <a:ext cx="34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1" name="Google Shape;651;p64"/>
          <p:cNvSpPr txBox="1"/>
          <p:nvPr/>
        </p:nvSpPr>
        <p:spPr>
          <a:xfrm>
            <a:off x="6940225" y="2110038"/>
            <a:ext cx="51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X’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2" name="Google Shape;652;p64"/>
          <p:cNvSpPr txBox="1"/>
          <p:nvPr/>
        </p:nvSpPr>
        <p:spPr>
          <a:xfrm>
            <a:off x="7474800" y="995825"/>
            <a:ext cx="1669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Ideally: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≅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X’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3" name="Google Shape;653;p64"/>
          <p:cNvSpPr txBox="1"/>
          <p:nvPr/>
        </p:nvSpPr>
        <p:spPr>
          <a:xfrm>
            <a:off x="1318350" y="890450"/>
            <a:ext cx="25116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Latent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Distribution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P(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Z|X)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4" name="Google Shape;654;p64"/>
          <p:cNvSpPr txBox="1"/>
          <p:nvPr/>
        </p:nvSpPr>
        <p:spPr>
          <a:xfrm>
            <a:off x="2971063" y="2125150"/>
            <a:ext cx="171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Sample from latent distribution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55" name="Google Shape;655;p64"/>
          <p:cNvGrpSpPr/>
          <p:nvPr/>
        </p:nvGrpSpPr>
        <p:grpSpPr>
          <a:xfrm>
            <a:off x="4776025" y="938513"/>
            <a:ext cx="2164200" cy="3266475"/>
            <a:chOff x="4776025" y="938513"/>
            <a:chExt cx="2164200" cy="3266475"/>
          </a:xfrm>
        </p:grpSpPr>
        <p:pic>
          <p:nvPicPr>
            <p:cNvPr id="656" name="Google Shape;656;p64"/>
            <p:cNvPicPr preferRelativeResize="0"/>
            <p:nvPr/>
          </p:nvPicPr>
          <p:blipFill rotWithShape="1">
            <a:blip r:embed="rId3">
              <a:alphaModFix/>
            </a:blip>
            <a:srcRect b="0" l="54771" r="0" t="0"/>
            <a:stretch/>
          </p:blipFill>
          <p:spPr>
            <a:xfrm>
              <a:off x="4950125" y="938513"/>
              <a:ext cx="1990100" cy="3266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7" name="Google Shape;657;p64"/>
            <p:cNvSpPr/>
            <p:nvPr/>
          </p:nvSpPr>
          <p:spPr>
            <a:xfrm>
              <a:off x="4776025" y="1713700"/>
              <a:ext cx="346200" cy="20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7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464" name="Google Shape;464;p47"/>
          <p:cNvSpPr/>
          <p:nvPr/>
        </p:nvSpPr>
        <p:spPr>
          <a:xfrm>
            <a:off x="7724775" y="276225"/>
            <a:ext cx="1247700" cy="1239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7"/>
          <p:cNvSpPr/>
          <p:nvPr/>
        </p:nvSpPr>
        <p:spPr>
          <a:xfrm>
            <a:off x="8412350" y="4769175"/>
            <a:ext cx="538500" cy="21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5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Imputation Results</a:t>
            </a:r>
            <a:endParaRPr/>
          </a:p>
        </p:txBody>
      </p:sp>
      <p:cxnSp>
        <p:nvCxnSpPr>
          <p:cNvPr id="663" name="Google Shape;663;p65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4" name="Google Shape;664;p65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65"/>
          <p:cNvSpPr txBox="1"/>
          <p:nvPr/>
        </p:nvSpPr>
        <p:spPr>
          <a:xfrm>
            <a:off x="1374874" y="37701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666" name="Google Shape;666;p65"/>
          <p:cNvGraphicFramePr/>
          <p:nvPr/>
        </p:nvGraphicFramePr>
        <p:xfrm>
          <a:off x="311700" y="14944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{49BBFCDB-B28B-4796-A853-97FC1D1D3625}</a:tableStyleId>
              </a:tblPr>
              <a:tblGrid>
                <a:gridCol w="3769575"/>
                <a:gridCol w="1674625"/>
                <a:gridCol w="1621125"/>
                <a:gridCol w="1555075"/>
              </a:tblGrid>
              <a:tr h="384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Mean - R2 value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KNN - R2 value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VAE - </a:t>
                      </a:r>
                      <a:r>
                        <a:rPr lang="en"/>
                        <a:t>R2 value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4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Scenario 1: 5% of entries missing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0.7231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0.9073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highlight>
                            <a:srgbClr val="FFFFFF"/>
                          </a:highlight>
                        </a:rPr>
                        <a:t>0.8985</a:t>
                      </a:r>
                      <a:endParaRPr sz="17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4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Scenario 1: </a:t>
                      </a:r>
                      <a:r>
                        <a:rPr lang="en" sz="1300"/>
                        <a:t>10</a:t>
                      </a:r>
                      <a:r>
                        <a:rPr lang="en" sz="1300"/>
                        <a:t>% of entries missing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0.7235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0.9075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highlight>
                            <a:srgbClr val="FFFFFF"/>
                          </a:highlight>
                        </a:rPr>
                        <a:t>0.9052</a:t>
                      </a:r>
                      <a:endParaRPr sz="17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4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Scenario 1: 50% of entries missing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0.7223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0.8801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highlight>
                            <a:srgbClr val="FFFFFF"/>
                          </a:highlight>
                        </a:rPr>
                        <a:t>0.8936</a:t>
                      </a:r>
                      <a:endParaRPr sz="17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1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Scenario 2: 5% of genes completely missing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0.7135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0.9070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highlight>
                            <a:srgbClr val="FFFFFF"/>
                          </a:highlight>
                        </a:rPr>
                        <a:t>0.9034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Scenario 2: </a:t>
                      </a:r>
                      <a:r>
                        <a:rPr lang="en" sz="1300"/>
                        <a:t>10</a:t>
                      </a:r>
                      <a:r>
                        <a:rPr lang="en" sz="1300"/>
                        <a:t>% of genes completely missing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0.7206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0.9068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highlight>
                            <a:srgbClr val="FFFFFF"/>
                          </a:highlight>
                        </a:rPr>
                        <a:t>0.8981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Scenario 2: 50% of genes completely missing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0.7217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0.8923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highlight>
                            <a:srgbClr val="FFFFFF"/>
                          </a:highlight>
                        </a:rPr>
                        <a:t>0.8941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6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Prediction Using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Landmark 1000 Genes</a:t>
            </a:r>
            <a:endParaRPr/>
          </a:p>
        </p:txBody>
      </p:sp>
      <p:sp>
        <p:nvSpPr>
          <p:cNvPr id="672" name="Google Shape;672;p66"/>
          <p:cNvSpPr/>
          <p:nvPr/>
        </p:nvSpPr>
        <p:spPr>
          <a:xfrm>
            <a:off x="7867650" y="276225"/>
            <a:ext cx="1124100" cy="162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66"/>
          <p:cNvSpPr/>
          <p:nvPr/>
        </p:nvSpPr>
        <p:spPr>
          <a:xfrm>
            <a:off x="8412350" y="4769175"/>
            <a:ext cx="538500" cy="21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67"/>
          <p:cNvSpPr txBox="1"/>
          <p:nvPr>
            <p:ph type="title"/>
          </p:nvPr>
        </p:nvSpPr>
        <p:spPr>
          <a:xfrm>
            <a:off x="2355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Landmark 1000</a:t>
            </a:r>
            <a:endParaRPr/>
          </a:p>
        </p:txBody>
      </p:sp>
      <p:cxnSp>
        <p:nvCxnSpPr>
          <p:cNvPr id="679" name="Google Shape;679;p67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0" name="Google Shape;680;p67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1" name="Google Shape;681;p67"/>
          <p:cNvPicPr preferRelativeResize="0"/>
          <p:nvPr/>
        </p:nvPicPr>
        <p:blipFill rotWithShape="1">
          <a:blip r:embed="rId3">
            <a:alphaModFix/>
          </a:blip>
          <a:srcRect b="31266" l="0" r="0" t="0"/>
          <a:stretch/>
        </p:blipFill>
        <p:spPr>
          <a:xfrm>
            <a:off x="214913" y="1021350"/>
            <a:ext cx="4445074" cy="2194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87" y="958709"/>
            <a:ext cx="4572001" cy="24485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3" name="Google Shape;683;p67"/>
          <p:cNvGrpSpPr/>
          <p:nvPr/>
        </p:nvGrpSpPr>
        <p:grpSpPr>
          <a:xfrm>
            <a:off x="3606590" y="3666359"/>
            <a:ext cx="4262330" cy="803700"/>
            <a:chOff x="3580525" y="1240475"/>
            <a:chExt cx="4230600" cy="803700"/>
          </a:xfrm>
        </p:grpSpPr>
        <p:sp>
          <p:nvSpPr>
            <p:cNvPr id="684" name="Google Shape;684;p67"/>
            <p:cNvSpPr/>
            <p:nvPr/>
          </p:nvSpPr>
          <p:spPr>
            <a:xfrm>
              <a:off x="3580525" y="1240475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7"/>
            <p:cNvSpPr txBox="1"/>
            <p:nvPr/>
          </p:nvSpPr>
          <p:spPr>
            <a:xfrm>
              <a:off x="3691118" y="1325391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We can also select the most significant Landmark 1000, and use them to predict the rest.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686" name="Google Shape;686;p67"/>
          <p:cNvSpPr txBox="1"/>
          <p:nvPr/>
        </p:nvSpPr>
        <p:spPr>
          <a:xfrm>
            <a:off x="1275087" y="3788750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Intuition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68"/>
          <p:cNvSpPr txBox="1"/>
          <p:nvPr>
            <p:ph type="title"/>
          </p:nvPr>
        </p:nvSpPr>
        <p:spPr>
          <a:xfrm>
            <a:off x="5403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L1000</a:t>
            </a:r>
            <a:endParaRPr/>
          </a:p>
        </p:txBody>
      </p:sp>
      <p:sp>
        <p:nvSpPr>
          <p:cNvPr id="692" name="Google Shape;692;p68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68"/>
          <p:cNvSpPr txBox="1"/>
          <p:nvPr/>
        </p:nvSpPr>
        <p:spPr>
          <a:xfrm>
            <a:off x="540312" y="100097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1D8E3E"/>
                </a:solidFill>
                <a:latin typeface="Google Sans"/>
                <a:ea typeface="Google Sans"/>
                <a:cs typeface="Google Sans"/>
                <a:sym typeface="Google Sans"/>
              </a:rPr>
              <a:t>Advantage for us</a:t>
            </a:r>
            <a:endParaRPr b="1" i="0" sz="1900" u="none" cap="none" strike="noStrike">
              <a:solidFill>
                <a:srgbClr val="1D8E3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4" name="Google Shape;694;p68"/>
          <p:cNvSpPr txBox="1"/>
          <p:nvPr/>
        </p:nvSpPr>
        <p:spPr>
          <a:xfrm>
            <a:off x="4772646" y="1000975"/>
            <a:ext cx="30273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4"/>
                </a:solidFill>
                <a:latin typeface="Google Sans"/>
                <a:ea typeface="Google Sans"/>
                <a:cs typeface="Google Sans"/>
                <a:sym typeface="Google Sans"/>
              </a:rPr>
              <a:t>Disadvantage for us</a:t>
            </a:r>
            <a:endParaRPr b="1" i="0" sz="1900" u="none" cap="none" strike="noStrike">
              <a:solidFill>
                <a:srgbClr val="FBBC0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5" name="Google Shape;695;p68"/>
          <p:cNvSpPr txBox="1"/>
          <p:nvPr/>
        </p:nvSpPr>
        <p:spPr>
          <a:xfrm>
            <a:off x="627500" y="1625350"/>
            <a:ext cx="3651900" cy="18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Very similar problem to what we have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Trustworthy method from an authority in the field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81% accuracy when inferring gene expressions from L1000 → not too bad even if we could get a fraction of that accuracy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6" name="Google Shape;696;p68"/>
          <p:cNvSpPr txBox="1"/>
          <p:nvPr/>
        </p:nvSpPr>
        <p:spPr>
          <a:xfrm>
            <a:off x="4772650" y="1628250"/>
            <a:ext cx="3651900" cy="31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Corns have 40,000+ genes while humans have 30,000+ genes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We don’t have perturbation-driven data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We have 480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samples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from 25 individuals; they had 1.3 million profiles and derived 473k signatures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code is unusable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Initially considered transfer learning, but pre-learned weights not available, too computationally expensive to train on human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97" name="Google Shape;697;p68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69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L1000</a:t>
            </a:r>
            <a:endParaRPr/>
          </a:p>
        </p:txBody>
      </p:sp>
      <p:sp>
        <p:nvSpPr>
          <p:cNvPr id="703" name="Google Shape;703;p69"/>
          <p:cNvSpPr txBox="1"/>
          <p:nvPr/>
        </p:nvSpPr>
        <p:spPr>
          <a:xfrm>
            <a:off x="1170840" y="1523275"/>
            <a:ext cx="2419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Inspiration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704" name="Google Shape;704;p69"/>
          <p:cNvGrpSpPr/>
          <p:nvPr/>
        </p:nvGrpSpPr>
        <p:grpSpPr>
          <a:xfrm>
            <a:off x="3706378" y="1400884"/>
            <a:ext cx="4262330" cy="803700"/>
            <a:chOff x="3580525" y="1240475"/>
            <a:chExt cx="4230600" cy="803700"/>
          </a:xfrm>
        </p:grpSpPr>
        <p:sp>
          <p:nvSpPr>
            <p:cNvPr id="705" name="Google Shape;705;p69"/>
            <p:cNvSpPr/>
            <p:nvPr/>
          </p:nvSpPr>
          <p:spPr>
            <a:xfrm>
              <a:off x="3580525" y="1240475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69"/>
            <p:cNvSpPr txBox="1"/>
            <p:nvPr/>
          </p:nvSpPr>
          <p:spPr>
            <a:xfrm>
              <a:off x="3691118" y="1325391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L1000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707" name="Google Shape;707;p69"/>
          <p:cNvSpPr txBox="1"/>
          <p:nvPr/>
        </p:nvSpPr>
        <p:spPr>
          <a:xfrm>
            <a:off x="1374874" y="2646700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8" name="Google Shape;708;p69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" name="Google Shape;709;p69"/>
          <p:cNvGrpSpPr/>
          <p:nvPr/>
        </p:nvGrpSpPr>
        <p:grpSpPr>
          <a:xfrm>
            <a:off x="3706378" y="2524309"/>
            <a:ext cx="4262330" cy="803700"/>
            <a:chOff x="3580525" y="1240475"/>
            <a:chExt cx="4230600" cy="803700"/>
          </a:xfrm>
        </p:grpSpPr>
        <p:sp>
          <p:nvSpPr>
            <p:cNvPr id="710" name="Google Shape;710;p69"/>
            <p:cNvSpPr/>
            <p:nvPr/>
          </p:nvSpPr>
          <p:spPr>
            <a:xfrm>
              <a:off x="3580525" y="1240475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69"/>
            <p:cNvSpPr txBox="1"/>
            <p:nvPr/>
          </p:nvSpPr>
          <p:spPr>
            <a:xfrm>
              <a:off x="3691118" y="1325391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We want to select to most significant Landmark 1000, we want to select genes at the centers of clusters.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712" name="Google Shape;712;p69"/>
          <p:cNvSpPr txBox="1"/>
          <p:nvPr/>
        </p:nvSpPr>
        <p:spPr>
          <a:xfrm>
            <a:off x="1374874" y="37701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713" name="Google Shape;713;p69"/>
          <p:cNvGrpSpPr/>
          <p:nvPr/>
        </p:nvGrpSpPr>
        <p:grpSpPr>
          <a:xfrm>
            <a:off x="3706378" y="3647734"/>
            <a:ext cx="4262330" cy="803700"/>
            <a:chOff x="3580525" y="1240475"/>
            <a:chExt cx="4230600" cy="803700"/>
          </a:xfrm>
        </p:grpSpPr>
        <p:sp>
          <p:nvSpPr>
            <p:cNvPr id="714" name="Google Shape;714;p69"/>
            <p:cNvSpPr/>
            <p:nvPr/>
          </p:nvSpPr>
          <p:spPr>
            <a:xfrm>
              <a:off x="3580525" y="1240475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69"/>
            <p:cNvSpPr txBox="1"/>
            <p:nvPr/>
          </p:nvSpPr>
          <p:spPr>
            <a:xfrm>
              <a:off x="3691118" y="1325391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Dimensionality reduction, clustering, Euclidean generalization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716" name="Google Shape;716;p69"/>
          <p:cNvSpPr txBox="1"/>
          <p:nvPr/>
        </p:nvSpPr>
        <p:spPr>
          <a:xfrm>
            <a:off x="1374874" y="2646700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Intuition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7" name="Google Shape;717;p69"/>
          <p:cNvSpPr txBox="1"/>
          <p:nvPr/>
        </p:nvSpPr>
        <p:spPr>
          <a:xfrm>
            <a:off x="1170840" y="3770125"/>
            <a:ext cx="2419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Methodology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718" name="Google Shape;718;p69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70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Components of L1000</a:t>
            </a:r>
            <a:endParaRPr/>
          </a:p>
        </p:txBody>
      </p:sp>
      <p:sp>
        <p:nvSpPr>
          <p:cNvPr id="724" name="Google Shape;724;p70"/>
          <p:cNvSpPr txBox="1"/>
          <p:nvPr/>
        </p:nvSpPr>
        <p:spPr>
          <a:xfrm>
            <a:off x="1422250" y="879175"/>
            <a:ext cx="5949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Dimensionality reduction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oogle Sans"/>
              <a:buChar char="●"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PCA, t-SNE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5" name="Google Shape;725;p70"/>
          <p:cNvSpPr/>
          <p:nvPr/>
        </p:nvSpPr>
        <p:spPr>
          <a:xfrm>
            <a:off x="391850" y="17383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6" name="Google Shape;726;p70"/>
          <p:cNvSpPr/>
          <p:nvPr/>
        </p:nvSpPr>
        <p:spPr>
          <a:xfrm>
            <a:off x="391850" y="10953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7" name="Google Shape;727;p70"/>
          <p:cNvSpPr/>
          <p:nvPr/>
        </p:nvSpPr>
        <p:spPr>
          <a:xfrm>
            <a:off x="391850" y="24450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8" name="Google Shape;728;p70"/>
          <p:cNvSpPr txBox="1"/>
          <p:nvPr/>
        </p:nvSpPr>
        <p:spPr>
          <a:xfrm>
            <a:off x="1422250" y="1522175"/>
            <a:ext cx="6113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Cluster analysis to cluster the genes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oogle Sans"/>
              <a:buChar char="●"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K-means, DBScan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29" name="Google Shape;729;p70"/>
          <p:cNvSpPr txBox="1"/>
          <p:nvPr/>
        </p:nvSpPr>
        <p:spPr>
          <a:xfrm>
            <a:off x="1410550" y="2275400"/>
            <a:ext cx="7329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“Bootstrapping” subsamples, repeat the above process to try to obtain different clusterings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0" name="Google Shape;730;p70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70"/>
          <p:cNvSpPr/>
          <p:nvPr/>
        </p:nvSpPr>
        <p:spPr>
          <a:xfrm>
            <a:off x="391850" y="31308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4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2" name="Google Shape;732;p70"/>
          <p:cNvSpPr txBox="1"/>
          <p:nvPr/>
        </p:nvSpPr>
        <p:spPr>
          <a:xfrm>
            <a:off x="1422250" y="3706125"/>
            <a:ext cx="7329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Consensus matrix to see which genes are always in the same cluster, marked as Landmark 1000 genes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3" name="Google Shape;733;p70"/>
          <p:cNvSpPr txBox="1"/>
          <p:nvPr/>
        </p:nvSpPr>
        <p:spPr>
          <a:xfrm>
            <a:off x="1422250" y="2985375"/>
            <a:ext cx="6440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Identify centroids, i.e. genes that are stably in the center of clusters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oogle Sans"/>
              <a:buChar char="●"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Iterative peel-off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4" name="Google Shape;734;p70"/>
          <p:cNvSpPr/>
          <p:nvPr/>
        </p:nvSpPr>
        <p:spPr>
          <a:xfrm>
            <a:off x="381550" y="38278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5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5" name="Google Shape;735;p70"/>
          <p:cNvSpPr txBox="1"/>
          <p:nvPr/>
        </p:nvSpPr>
        <p:spPr>
          <a:xfrm>
            <a:off x="1410550" y="4448575"/>
            <a:ext cx="7329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Using L1000 genes to predict every other gene.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36" name="Google Shape;736;p70"/>
          <p:cNvSpPr/>
          <p:nvPr/>
        </p:nvSpPr>
        <p:spPr>
          <a:xfrm>
            <a:off x="369850" y="44940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6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737" name="Google Shape;737;p70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1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71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44" name="Google Shape;744;p71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Dimensionality reduction (PCA)</a:t>
            </a:r>
            <a:endParaRPr/>
          </a:p>
        </p:txBody>
      </p:sp>
      <p:pic>
        <p:nvPicPr>
          <p:cNvPr id="745" name="Google Shape;745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4813" y="825450"/>
            <a:ext cx="5394386" cy="40132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6" name="Google Shape;746;p71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72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72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53" name="Google Shape;753;p72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Dimensionality reduction (t-SNE)</a:t>
            </a:r>
            <a:endParaRPr/>
          </a:p>
        </p:txBody>
      </p:sp>
      <p:pic>
        <p:nvPicPr>
          <p:cNvPr id="754" name="Google Shape;75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113" y="882125"/>
            <a:ext cx="5107773" cy="4013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5" name="Google Shape;755;p72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73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73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62" name="Google Shape;762;p73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Clustering (K-means, etc.)</a:t>
            </a:r>
            <a:endParaRPr/>
          </a:p>
        </p:txBody>
      </p:sp>
      <p:pic>
        <p:nvPicPr>
          <p:cNvPr id="763" name="Google Shape;763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0375" y="825450"/>
            <a:ext cx="4981747" cy="4013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4" name="Google Shape;764;p73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74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74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71" name="Google Shape;771;p74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“Bootstrapping” and iterative peel-off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2" name="Google Shape;772;p74"/>
          <p:cNvPicPr preferRelativeResize="0"/>
          <p:nvPr/>
        </p:nvPicPr>
        <p:blipFill rotWithShape="1">
          <a:blip r:embed="rId3">
            <a:alphaModFix/>
          </a:blip>
          <a:srcRect b="0" l="0" r="29532" t="0"/>
          <a:stretch/>
        </p:blipFill>
        <p:spPr>
          <a:xfrm>
            <a:off x="152400" y="977850"/>
            <a:ext cx="6228626" cy="391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2626" y="1446263"/>
            <a:ext cx="2458175" cy="1980283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74"/>
          <p:cNvSpPr txBox="1"/>
          <p:nvPr/>
        </p:nvSpPr>
        <p:spPr>
          <a:xfrm>
            <a:off x="6502625" y="3912025"/>
            <a:ext cx="2458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m = 100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n = 75% of total data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5" name="Google Shape;775;p74"/>
          <p:cNvSpPr txBox="1"/>
          <p:nvPr/>
        </p:nvSpPr>
        <p:spPr>
          <a:xfrm>
            <a:off x="240575" y="4716050"/>
            <a:ext cx="7455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57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Partial image by Trist’n Joseph, https://towardsdatascience.com/bootstrapping-statistics-what-it-is-and-why-its-used-e2fa29577307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6" name="Google Shape;776;p74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0" name="Google Shape;470;p48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1" name="Google Shape;471;p48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8"/>
          <p:cNvSpPr txBox="1"/>
          <p:nvPr>
            <p:ph idx="1" type="subTitle"/>
          </p:nvPr>
        </p:nvSpPr>
        <p:spPr>
          <a:xfrm>
            <a:off x="474375" y="653850"/>
            <a:ext cx="264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Our Task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3" name="Google Shape;473;p48"/>
          <p:cNvSpPr txBox="1"/>
          <p:nvPr>
            <p:ph type="ctrTitle"/>
          </p:nvPr>
        </p:nvSpPr>
        <p:spPr>
          <a:xfrm>
            <a:off x="3363850" y="465600"/>
            <a:ext cx="5699100" cy="18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Predict what happens to the maize gene expressions when given perturbations (in the form of gene expressions of a subset of genes)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74" name="Google Shape;47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25" y="2650200"/>
            <a:ext cx="3324401" cy="2493301"/>
          </a:xfrm>
          <a:prstGeom prst="rect">
            <a:avLst/>
          </a:prstGeom>
          <a:noFill/>
          <a:ln>
            <a:noFill/>
          </a:ln>
          <a:effectLst>
            <a:outerShdw blurRad="257175" rotWithShape="0" algn="bl" dist="28575">
              <a:srgbClr val="B45F06">
                <a:alpha val="50000"/>
              </a:srgbClr>
            </a:outerShdw>
          </a:effectLst>
        </p:spPr>
      </p:pic>
      <p:sp>
        <p:nvSpPr>
          <p:cNvPr id="475" name="Google Shape;475;p48"/>
          <p:cNvSpPr txBox="1"/>
          <p:nvPr/>
        </p:nvSpPr>
        <p:spPr>
          <a:xfrm rot="-5400000">
            <a:off x="2975300" y="3367049"/>
            <a:ext cx="136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480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Samples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6" name="Google Shape;476;p48"/>
          <p:cNvSpPr txBox="1"/>
          <p:nvPr/>
        </p:nvSpPr>
        <p:spPr>
          <a:xfrm>
            <a:off x="4825200" y="2386450"/>
            <a:ext cx="156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40,000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Genes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7" name="Google Shape;477;p48"/>
          <p:cNvSpPr txBox="1"/>
          <p:nvPr/>
        </p:nvSpPr>
        <p:spPr>
          <a:xfrm>
            <a:off x="4672800" y="3132500"/>
            <a:ext cx="42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A61C00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b="1" sz="4800">
              <a:solidFill>
                <a:srgbClr val="A61C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8" name="Google Shape;478;p48"/>
          <p:cNvPicPr preferRelativeResize="0"/>
          <p:nvPr/>
        </p:nvPicPr>
        <p:blipFill rotWithShape="1">
          <a:blip r:embed="rId4">
            <a:alphaModFix/>
          </a:blip>
          <a:srcRect b="15234" l="58334" r="4044" t="53553"/>
          <a:stretch/>
        </p:blipFill>
        <p:spPr>
          <a:xfrm>
            <a:off x="3856400" y="2710450"/>
            <a:ext cx="3236686" cy="187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48"/>
          <p:cNvPicPr preferRelativeResize="0"/>
          <p:nvPr/>
        </p:nvPicPr>
        <p:blipFill rotWithShape="1">
          <a:blip r:embed="rId4">
            <a:alphaModFix/>
          </a:blip>
          <a:srcRect b="15234" l="58334" r="4044" t="79510"/>
          <a:stretch/>
        </p:blipFill>
        <p:spPr>
          <a:xfrm>
            <a:off x="3856400" y="4695825"/>
            <a:ext cx="3236675" cy="316475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48"/>
          <p:cNvSpPr txBox="1"/>
          <p:nvPr/>
        </p:nvSpPr>
        <p:spPr>
          <a:xfrm rot="-5400000">
            <a:off x="2975300" y="4186199"/>
            <a:ext cx="136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Test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p48"/>
          <p:cNvSpPr/>
          <p:nvPr/>
        </p:nvSpPr>
        <p:spPr>
          <a:xfrm>
            <a:off x="3990975" y="4705350"/>
            <a:ext cx="466800" cy="202200"/>
          </a:xfrm>
          <a:prstGeom prst="rect">
            <a:avLst/>
          </a:prstGeom>
          <a:solidFill>
            <a:srgbClr val="F4CCCC">
              <a:alpha val="391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8"/>
          <p:cNvSpPr txBox="1"/>
          <p:nvPr/>
        </p:nvSpPr>
        <p:spPr>
          <a:xfrm>
            <a:off x="5465075" y="4344750"/>
            <a:ext cx="42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A61C00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b="1" sz="4800">
              <a:solidFill>
                <a:srgbClr val="A61C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48"/>
          <p:cNvSpPr txBox="1"/>
          <p:nvPr>
            <p:ph type="ctrTitle"/>
          </p:nvPr>
        </p:nvSpPr>
        <p:spPr>
          <a:xfrm>
            <a:off x="7093075" y="2786650"/>
            <a:ext cx="1947900" cy="18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4A853"/>
                </a:solidFill>
                <a:latin typeface="Nunito"/>
                <a:ea typeface="Nunito"/>
                <a:cs typeface="Nunito"/>
                <a:sym typeface="Nunito"/>
              </a:rPr>
              <a:t>Editing effects</a:t>
            </a:r>
            <a:endParaRPr b="1" sz="2400">
              <a:solidFill>
                <a:srgbClr val="34A85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34A85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4A853"/>
                </a:solidFill>
                <a:latin typeface="Nunito"/>
                <a:ea typeface="Nunito"/>
                <a:cs typeface="Nunito"/>
                <a:sym typeface="Nunito"/>
              </a:rPr>
              <a:t>Reduced profiling</a:t>
            </a:r>
            <a:endParaRPr b="1" sz="2400">
              <a:solidFill>
                <a:srgbClr val="34A85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75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75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4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83" name="Google Shape;783;p75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Identify centroids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4" name="Google Shape;784;p75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85" name="Google Shape;78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313" y="977850"/>
            <a:ext cx="5667375" cy="38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76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76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5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92" name="Google Shape;792;p76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Consensus matrix to identify landmark genes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3" name="Google Shape;793;p76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94" name="Google Shape;794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1400" y="690900"/>
            <a:ext cx="3173850" cy="30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795" name="Google Shape;795;p76"/>
          <p:cNvSpPr txBox="1"/>
          <p:nvPr/>
        </p:nvSpPr>
        <p:spPr>
          <a:xfrm>
            <a:off x="2310625" y="3852725"/>
            <a:ext cx="511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Roboto"/>
                <a:ea typeface="Roboto"/>
                <a:cs typeface="Roboto"/>
                <a:sym typeface="Roboto"/>
              </a:rPr>
              <a:t>Purely for informational purposes, clustering still processing</a:t>
            </a:r>
            <a:endParaRPr i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6" name="Google Shape;796;p76"/>
          <p:cNvSpPr/>
          <p:nvPr/>
        </p:nvSpPr>
        <p:spPr>
          <a:xfrm>
            <a:off x="240575" y="45021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6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97" name="Google Shape;797;p76"/>
          <p:cNvSpPr txBox="1"/>
          <p:nvPr>
            <p:ph idx="4294967295" type="title"/>
          </p:nvPr>
        </p:nvSpPr>
        <p:spPr>
          <a:xfrm>
            <a:off x="1346375" y="43675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L1000 as predictive input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77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4: </a:t>
            </a:r>
            <a:r>
              <a:rPr b="1" lang="en" sz="34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Graph autoencoder with network representation</a:t>
            </a:r>
            <a:endParaRPr/>
          </a:p>
        </p:txBody>
      </p:sp>
      <p:sp>
        <p:nvSpPr>
          <p:cNvPr id="803" name="Google Shape;803;p77"/>
          <p:cNvSpPr/>
          <p:nvPr/>
        </p:nvSpPr>
        <p:spPr>
          <a:xfrm>
            <a:off x="7938525" y="294025"/>
            <a:ext cx="1073100" cy="147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77"/>
          <p:cNvSpPr/>
          <p:nvPr/>
        </p:nvSpPr>
        <p:spPr>
          <a:xfrm>
            <a:off x="8379550" y="4733700"/>
            <a:ext cx="632100" cy="24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78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Graph Autoencoder Roadmap:</a:t>
            </a:r>
            <a:endParaRPr/>
          </a:p>
        </p:txBody>
      </p:sp>
      <p:sp>
        <p:nvSpPr>
          <p:cNvPr id="810" name="Google Shape;810;p78"/>
          <p:cNvSpPr txBox="1"/>
          <p:nvPr/>
        </p:nvSpPr>
        <p:spPr>
          <a:xfrm>
            <a:off x="1422250" y="1107775"/>
            <a:ext cx="6892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Maize protein-protein interaction (PPI) network - Expression Data: Establish causal links between nodes in the network 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1" name="Google Shape;811;p78"/>
          <p:cNvSpPr/>
          <p:nvPr/>
        </p:nvSpPr>
        <p:spPr>
          <a:xfrm>
            <a:off x="391850" y="19669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2" name="Google Shape;812;p78"/>
          <p:cNvSpPr/>
          <p:nvPr/>
        </p:nvSpPr>
        <p:spPr>
          <a:xfrm>
            <a:off x="391850" y="13239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3" name="Google Shape;813;p78"/>
          <p:cNvSpPr/>
          <p:nvPr/>
        </p:nvSpPr>
        <p:spPr>
          <a:xfrm>
            <a:off x="391850" y="25974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4" name="Google Shape;814;p78"/>
          <p:cNvSpPr txBox="1"/>
          <p:nvPr/>
        </p:nvSpPr>
        <p:spPr>
          <a:xfrm>
            <a:off x="1425925" y="1826975"/>
            <a:ext cx="6892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Reconstruct a network representation of the given data (e.g. adjacency matrix, similarity matrix)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5" name="Google Shape;815;p78"/>
          <p:cNvSpPr txBox="1"/>
          <p:nvPr/>
        </p:nvSpPr>
        <p:spPr>
          <a:xfrm>
            <a:off x="1410550" y="2427800"/>
            <a:ext cx="7239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Graph Autoencoder Scheme: </a:t>
            </a:r>
            <a:r>
              <a:rPr lang="en" sz="1600"/>
              <a:t>Missing expression values for a subset of nodes in the given network can be derived using  surrounding nodes.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6" name="Google Shape;816;p78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78"/>
          <p:cNvSpPr/>
          <p:nvPr/>
        </p:nvSpPr>
        <p:spPr>
          <a:xfrm>
            <a:off x="391850" y="32070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4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8" name="Google Shape;818;p78"/>
          <p:cNvSpPr txBox="1"/>
          <p:nvPr/>
        </p:nvSpPr>
        <p:spPr>
          <a:xfrm>
            <a:off x="1422250" y="3706125"/>
            <a:ext cx="7329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Complications 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9" name="Google Shape;819;p78"/>
          <p:cNvSpPr txBox="1"/>
          <p:nvPr/>
        </p:nvSpPr>
        <p:spPr>
          <a:xfrm>
            <a:off x="1422250" y="3137775"/>
            <a:ext cx="644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Prediction of Expression values: Imputation and Prediction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20" name="Google Shape;820;p78"/>
          <p:cNvSpPr/>
          <p:nvPr/>
        </p:nvSpPr>
        <p:spPr>
          <a:xfrm>
            <a:off x="381550" y="37516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5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821" name="Google Shape;821;p78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of PPI Network to subset the expression data </a:t>
            </a:r>
            <a:endParaRPr/>
          </a:p>
        </p:txBody>
      </p:sp>
      <p:pic>
        <p:nvPicPr>
          <p:cNvPr id="827" name="Google Shape;827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524" y="1106275"/>
            <a:ext cx="4818199" cy="3508800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p79"/>
          <p:cNvSpPr/>
          <p:nvPr/>
        </p:nvSpPr>
        <p:spPr>
          <a:xfrm>
            <a:off x="126400" y="1414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Adjacency Matrix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4" name="Google Shape;834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425" y="1528924"/>
            <a:ext cx="5223674" cy="2674350"/>
          </a:xfrm>
          <a:prstGeom prst="rect">
            <a:avLst/>
          </a:prstGeom>
          <a:noFill/>
          <a:ln>
            <a:noFill/>
          </a:ln>
        </p:spPr>
      </p:pic>
      <p:sp>
        <p:nvSpPr>
          <p:cNvPr id="835" name="Google Shape;835;p80"/>
          <p:cNvSpPr/>
          <p:nvPr/>
        </p:nvSpPr>
        <p:spPr>
          <a:xfrm>
            <a:off x="181675" y="2008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0" name="Google Shape;840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50" y="703025"/>
            <a:ext cx="7453952" cy="3206499"/>
          </a:xfrm>
          <a:prstGeom prst="rect">
            <a:avLst/>
          </a:prstGeom>
          <a:noFill/>
          <a:ln>
            <a:noFill/>
          </a:ln>
        </p:spPr>
      </p:pic>
      <p:sp>
        <p:nvSpPr>
          <p:cNvPr id="841" name="Google Shape;841;p81"/>
          <p:cNvSpPr txBox="1"/>
          <p:nvPr/>
        </p:nvSpPr>
        <p:spPr>
          <a:xfrm>
            <a:off x="718975" y="387150"/>
            <a:ext cx="428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Graph Autoencoder Schemes </a:t>
            </a:r>
            <a:endParaRPr/>
          </a:p>
        </p:txBody>
      </p:sp>
      <p:sp>
        <p:nvSpPr>
          <p:cNvPr id="842" name="Google Shape;842;p81"/>
          <p:cNvSpPr txBox="1"/>
          <p:nvPr/>
        </p:nvSpPr>
        <p:spPr>
          <a:xfrm>
            <a:off x="586250" y="3985725"/>
            <a:ext cx="7687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just"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UcParenR"/>
            </a:pPr>
            <a:r>
              <a:rPr lang="en" sz="1100">
                <a:solidFill>
                  <a:schemeClr val="dk1"/>
                </a:solidFill>
              </a:rPr>
              <a:t>G</a:t>
            </a:r>
            <a:r>
              <a:rPr lang="en" sz="1100">
                <a:solidFill>
                  <a:schemeClr val="dk1"/>
                </a:solidFill>
              </a:rPr>
              <a:t>raph Autoencoder scheme tailored to reconstruction of the adjacency of the graph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UcParenR"/>
            </a:pPr>
            <a:r>
              <a:rPr lang="en" sz="1100">
                <a:solidFill>
                  <a:schemeClr val="dk1"/>
                </a:solidFill>
              </a:rPr>
              <a:t>Take the Embedding matrix of graph auto-encoder and train an indirect regression task for prediction of the expression values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UcParenR"/>
            </a:pPr>
            <a:r>
              <a:rPr lang="en" sz="1100">
                <a:solidFill>
                  <a:schemeClr val="dk1"/>
                </a:solidFill>
              </a:rPr>
              <a:t>Proposed approach of graph feature auto-encoder for end-to-end learning of graph node features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843" name="Google Shape;843;p81"/>
          <p:cNvSpPr/>
          <p:nvPr/>
        </p:nvSpPr>
        <p:spPr>
          <a:xfrm>
            <a:off x="159575" y="159750"/>
            <a:ext cx="964500" cy="3036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82"/>
          <p:cNvSpPr txBox="1"/>
          <p:nvPr/>
        </p:nvSpPr>
        <p:spPr>
          <a:xfrm>
            <a:off x="978300" y="1134500"/>
            <a:ext cx="143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Prediction </a:t>
            </a:r>
            <a:endParaRPr b="1" sz="1600"/>
          </a:p>
        </p:txBody>
      </p:sp>
      <p:sp>
        <p:nvSpPr>
          <p:cNvPr id="849" name="Google Shape;849;p82"/>
          <p:cNvSpPr txBox="1"/>
          <p:nvPr/>
        </p:nvSpPr>
        <p:spPr>
          <a:xfrm>
            <a:off x="4836225" y="1114800"/>
            <a:ext cx="143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Imputation</a:t>
            </a:r>
            <a:endParaRPr b="1" sz="1600"/>
          </a:p>
        </p:txBody>
      </p:sp>
      <p:sp>
        <p:nvSpPr>
          <p:cNvPr id="850" name="Google Shape;850;p82"/>
          <p:cNvSpPr txBox="1"/>
          <p:nvPr/>
        </p:nvSpPr>
        <p:spPr>
          <a:xfrm>
            <a:off x="443700" y="1781175"/>
            <a:ext cx="346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Each dimension of Y is predicted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model</a:t>
            </a:r>
            <a:r>
              <a:rPr b="1" lang="en"/>
              <a:t> trained on X</a:t>
            </a:r>
            <a:endParaRPr b="1"/>
          </a:p>
        </p:txBody>
      </p:sp>
      <p:pic>
        <p:nvPicPr>
          <p:cNvPr id="851" name="Google Shape;851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300" y="2667925"/>
            <a:ext cx="2491025" cy="171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2" name="Google Shape;852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1363" y="2724150"/>
            <a:ext cx="2737275" cy="1654275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82"/>
          <p:cNvSpPr txBox="1"/>
          <p:nvPr/>
        </p:nvSpPr>
        <p:spPr>
          <a:xfrm>
            <a:off x="4419600" y="1781175"/>
            <a:ext cx="346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dk1"/>
                </a:solidFill>
              </a:rPr>
              <a:t>A single model </a:t>
            </a:r>
            <a:r>
              <a:rPr lang="en">
                <a:solidFill>
                  <a:schemeClr val="dk1"/>
                </a:solidFill>
              </a:rPr>
              <a:t>is used to predict all values of the feature matrix.</a:t>
            </a:r>
            <a:endParaRPr/>
          </a:p>
        </p:txBody>
      </p:sp>
      <p:sp>
        <p:nvSpPr>
          <p:cNvPr id="854" name="Google Shape;854;p82"/>
          <p:cNvSpPr txBox="1"/>
          <p:nvPr>
            <p:ph type="title"/>
          </p:nvPr>
        </p:nvSpPr>
        <p:spPr>
          <a:xfrm>
            <a:off x="311700" y="48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of Prediction of Expression values </a:t>
            </a:r>
            <a:endParaRPr/>
          </a:p>
        </p:txBody>
      </p:sp>
      <p:sp>
        <p:nvSpPr>
          <p:cNvPr id="855" name="Google Shape;855;p82"/>
          <p:cNvSpPr/>
          <p:nvPr/>
        </p:nvSpPr>
        <p:spPr>
          <a:xfrm>
            <a:off x="126375" y="177750"/>
            <a:ext cx="964500" cy="303600"/>
          </a:xfrm>
          <a:prstGeom prst="chevron">
            <a:avLst>
              <a:gd fmla="val 50000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4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Difficulties </a:t>
            </a:r>
            <a:endParaRPr/>
          </a:p>
        </p:txBody>
      </p:sp>
      <p:sp>
        <p:nvSpPr>
          <p:cNvPr id="861" name="Google Shape;861;p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83"/>
          <p:cNvSpPr/>
          <p:nvPr/>
        </p:nvSpPr>
        <p:spPr>
          <a:xfrm>
            <a:off x="237750" y="1899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5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8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868" name="Google Shape;868;p84"/>
          <p:cNvSpPr/>
          <p:nvPr/>
        </p:nvSpPr>
        <p:spPr>
          <a:xfrm>
            <a:off x="7938525" y="294025"/>
            <a:ext cx="1073100" cy="147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84"/>
          <p:cNvSpPr/>
          <p:nvPr/>
        </p:nvSpPr>
        <p:spPr>
          <a:xfrm>
            <a:off x="8379550" y="4733700"/>
            <a:ext cx="632100" cy="24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8" name="Google Shape;488;p49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" name="Google Shape;489;p49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9"/>
          <p:cNvSpPr txBox="1"/>
          <p:nvPr>
            <p:ph type="ctrTitle"/>
          </p:nvPr>
        </p:nvSpPr>
        <p:spPr>
          <a:xfrm>
            <a:off x="3067050" y="553650"/>
            <a:ext cx="5771400" cy="36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BC04"/>
              </a:buClr>
              <a:buSzPts val="2000"/>
              <a:buFont typeface="Nunito"/>
              <a:buAutoNum type="arabicPeriod"/>
            </a:pPr>
            <a:r>
              <a:rPr lang="en" sz="2000">
                <a:solidFill>
                  <a:srgbClr val="FBBC04"/>
                </a:solidFill>
              </a:rPr>
              <a:t>What are the </a:t>
            </a:r>
            <a:r>
              <a:rPr b="1" lang="en" sz="2000" u="sng">
                <a:solidFill>
                  <a:srgbClr val="FBBC04"/>
                </a:solidFill>
              </a:rPr>
              <a:t>genes that are most correlated</a:t>
            </a:r>
            <a:r>
              <a:rPr lang="en" sz="2000">
                <a:solidFill>
                  <a:srgbClr val="FBBC04"/>
                </a:solidFill>
              </a:rPr>
              <a:t> with each gene X? Can they help us infer the gene expressions of X?</a:t>
            </a:r>
            <a:endParaRPr sz="2000">
              <a:solidFill>
                <a:srgbClr val="FBBC0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285F4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unito"/>
              <a:buAutoNum type="arabicPeriod"/>
            </a:pPr>
            <a:r>
              <a:rPr lang="en" sz="2000">
                <a:solidFill>
                  <a:schemeClr val="accent2"/>
                </a:solidFill>
              </a:rPr>
              <a:t>Can we detect the </a:t>
            </a:r>
            <a:r>
              <a:rPr b="1" lang="en" sz="2000" u="sng">
                <a:solidFill>
                  <a:schemeClr val="accent2"/>
                </a:solidFill>
              </a:rPr>
              <a:t>underlying structure</a:t>
            </a:r>
            <a:r>
              <a:rPr lang="en" sz="2000">
                <a:solidFill>
                  <a:schemeClr val="accent2"/>
                </a:solidFill>
              </a:rPr>
              <a:t> in the data, so that when we cover up some of the genes, we can predict their values?</a:t>
            </a:r>
            <a:endParaRPr sz="20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285F4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8E3E"/>
              </a:buClr>
              <a:buSzPts val="2000"/>
              <a:buFont typeface="Nunito"/>
              <a:buAutoNum type="arabicPeriod"/>
            </a:pPr>
            <a:r>
              <a:rPr lang="en" sz="2000">
                <a:solidFill>
                  <a:srgbClr val="1D8E3E"/>
                </a:solidFill>
              </a:rPr>
              <a:t>Are there certain </a:t>
            </a:r>
            <a:r>
              <a:rPr b="1" lang="en" sz="2000" u="sng">
                <a:solidFill>
                  <a:srgbClr val="1D8E3E"/>
                </a:solidFill>
              </a:rPr>
              <a:t>important genes</a:t>
            </a:r>
            <a:r>
              <a:rPr lang="en" sz="2000">
                <a:solidFill>
                  <a:srgbClr val="1D8E3E"/>
                </a:solidFill>
              </a:rPr>
              <a:t> in the genome, that can be good predictors of </a:t>
            </a:r>
            <a:r>
              <a:rPr b="1" lang="en" sz="2000" u="sng">
                <a:solidFill>
                  <a:srgbClr val="1D8E3E"/>
                </a:solidFill>
              </a:rPr>
              <a:t>all</a:t>
            </a:r>
            <a:r>
              <a:rPr lang="en" sz="2000">
                <a:solidFill>
                  <a:srgbClr val="1D8E3E"/>
                </a:solidFill>
              </a:rPr>
              <a:t> the other genes?</a:t>
            </a:r>
            <a:endParaRPr sz="2000">
              <a:solidFill>
                <a:srgbClr val="1D8E3E"/>
              </a:solidFill>
            </a:endParaRPr>
          </a:p>
        </p:txBody>
      </p:sp>
      <p:sp>
        <p:nvSpPr>
          <p:cNvPr id="491" name="Google Shape;491;p49"/>
          <p:cNvSpPr txBox="1"/>
          <p:nvPr>
            <p:ph idx="1" type="subTitle"/>
          </p:nvPr>
        </p:nvSpPr>
        <p:spPr>
          <a:xfrm>
            <a:off x="474375" y="553650"/>
            <a:ext cx="264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Key Questions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85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5" name="Google Shape;875;p85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86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6" name="Google Shape;876;p85"/>
          <p:cNvSpPr/>
          <p:nvPr/>
        </p:nvSpPr>
        <p:spPr>
          <a:xfrm>
            <a:off x="1255275" y="525175"/>
            <a:ext cx="2217300" cy="877800"/>
          </a:xfrm>
          <a:prstGeom prst="chevron">
            <a:avLst>
              <a:gd fmla="val 50000" name="adj"/>
            </a:avLst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1. Predicting using most correlated genes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77" name="Google Shape;877;p85"/>
          <p:cNvSpPr/>
          <p:nvPr/>
        </p:nvSpPr>
        <p:spPr>
          <a:xfrm>
            <a:off x="1255375" y="1648975"/>
            <a:ext cx="2217300" cy="8778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2. Imputation of missing gene expressions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78" name="Google Shape;878;p85"/>
          <p:cNvSpPr/>
          <p:nvPr/>
        </p:nvSpPr>
        <p:spPr>
          <a:xfrm>
            <a:off x="1185625" y="2751625"/>
            <a:ext cx="2356800" cy="8778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3. Predicting using landmark 1000 genes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79" name="Google Shape;879;p85"/>
          <p:cNvSpPr/>
          <p:nvPr/>
        </p:nvSpPr>
        <p:spPr>
          <a:xfrm>
            <a:off x="3698900" y="358275"/>
            <a:ext cx="4099800" cy="113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rPr>
              <a:t>Currently pairwise correlations derived from GENIE3 only used 4000 (10%) of the genes, need to compute for all genes -- need for parallelization and cloud computing.</a:t>
            </a:r>
            <a:endParaRPr b="1" sz="1200">
              <a:solidFill>
                <a:schemeClr val="accent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80" name="Google Shape;880;p85"/>
          <p:cNvSpPr/>
          <p:nvPr/>
        </p:nvSpPr>
        <p:spPr>
          <a:xfrm>
            <a:off x="3706175" y="2947075"/>
            <a:ext cx="40998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1D8E3E"/>
                </a:solidFill>
                <a:latin typeface="Google Sans"/>
                <a:ea typeface="Google Sans"/>
                <a:cs typeface="Google Sans"/>
                <a:sym typeface="Google Sans"/>
              </a:rPr>
              <a:t>Put together the pipeline</a:t>
            </a:r>
            <a:endParaRPr b="1" sz="1200">
              <a:solidFill>
                <a:srgbClr val="1D8E3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1D8E3E"/>
                </a:solidFill>
                <a:latin typeface="Google Sans"/>
                <a:ea typeface="Google Sans"/>
                <a:cs typeface="Google Sans"/>
                <a:sym typeface="Google Sans"/>
              </a:rPr>
              <a:t>Try different combinations of tools / design options along the pipeline - dimensionality reduction, clustering, centroids, number of landmark genes.</a:t>
            </a:r>
            <a:endParaRPr b="1" sz="1200">
              <a:solidFill>
                <a:srgbClr val="1D8E3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81" name="Google Shape;881;p85"/>
          <p:cNvSpPr txBox="1"/>
          <p:nvPr>
            <p:ph idx="1" type="subTitle"/>
          </p:nvPr>
        </p:nvSpPr>
        <p:spPr>
          <a:xfrm rot="-5400000">
            <a:off x="-3719050" y="2416225"/>
            <a:ext cx="852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Next Steps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82" name="Google Shape;882;p85"/>
          <p:cNvSpPr/>
          <p:nvPr/>
        </p:nvSpPr>
        <p:spPr>
          <a:xfrm>
            <a:off x="1185625" y="3884700"/>
            <a:ext cx="2356800" cy="8778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Graph neural network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83" name="Google Shape;883;p85"/>
          <p:cNvSpPr/>
          <p:nvPr/>
        </p:nvSpPr>
        <p:spPr>
          <a:xfrm>
            <a:off x="3689575" y="4080150"/>
            <a:ext cx="40998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Input: raw expression values, adjacency / connectivity matrix</a:t>
            </a:r>
            <a:endParaRPr b="1" sz="12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86"/>
          <p:cNvSpPr txBox="1"/>
          <p:nvPr>
            <p:ph type="title"/>
          </p:nvPr>
        </p:nvSpPr>
        <p:spPr>
          <a:xfrm>
            <a:off x="3378550" y="2852500"/>
            <a:ext cx="187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cxnSp>
        <p:nvCxnSpPr>
          <p:cNvPr id="889" name="Google Shape;889;p86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86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0" name="Google Shape;890;p86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1" name="Google Shape;891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125" y="4006250"/>
            <a:ext cx="2971800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4100" y="3425200"/>
            <a:ext cx="1570200" cy="11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3" name="Google Shape;893;p86"/>
          <p:cNvSpPr txBox="1"/>
          <p:nvPr>
            <p:ph type="title"/>
          </p:nvPr>
        </p:nvSpPr>
        <p:spPr>
          <a:xfrm>
            <a:off x="311700" y="223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thanks to</a:t>
            </a:r>
            <a:endParaRPr/>
          </a:p>
        </p:txBody>
      </p:sp>
      <p:sp>
        <p:nvSpPr>
          <p:cNvPr id="894" name="Google Shape;894;p86"/>
          <p:cNvSpPr txBox="1"/>
          <p:nvPr>
            <p:ph type="title"/>
          </p:nvPr>
        </p:nvSpPr>
        <p:spPr>
          <a:xfrm>
            <a:off x="1667275" y="970975"/>
            <a:ext cx="19860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Inari Partners: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Karl Kremling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Ross Altman</a:t>
            </a:r>
            <a:endParaRPr sz="1600"/>
          </a:p>
        </p:txBody>
      </p:sp>
      <p:sp>
        <p:nvSpPr>
          <p:cNvPr id="895" name="Google Shape;895;p86"/>
          <p:cNvSpPr txBox="1"/>
          <p:nvPr>
            <p:ph type="title"/>
          </p:nvPr>
        </p:nvSpPr>
        <p:spPr>
          <a:xfrm>
            <a:off x="4936200" y="970975"/>
            <a:ext cx="19860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AC297r</a:t>
            </a:r>
            <a:r>
              <a:rPr lang="en" sz="1600"/>
              <a:t>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Chris Tanner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Phoebe Wong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0"/>
          <p:cNvSpPr txBox="1"/>
          <p:nvPr>
            <p:ph type="ctrTitle"/>
          </p:nvPr>
        </p:nvSpPr>
        <p:spPr>
          <a:xfrm>
            <a:off x="311700" y="1084000"/>
            <a:ext cx="8520600" cy="50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BBC04"/>
                </a:solidFill>
                <a:latin typeface="Nunito"/>
                <a:ea typeface="Nunito"/>
                <a:cs typeface="Nunito"/>
                <a:sym typeface="Nunito"/>
              </a:rPr>
              <a:t>Route 1: Baseline </a:t>
            </a:r>
            <a:endParaRPr b="1" sz="18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Regression and ensemble methods with feature selection</a:t>
            </a:r>
            <a:endParaRPr sz="13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Simple densely connected neural network without feature selection</a:t>
            </a:r>
            <a:endParaRPr sz="24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EA4335"/>
                </a:solidFill>
                <a:latin typeface="Nunito"/>
                <a:ea typeface="Nunito"/>
                <a:cs typeface="Nunito"/>
                <a:sym typeface="Nunito"/>
              </a:rPr>
              <a:t>Route 2: Prediction Using Landmark 1000 as advanced feature selection</a:t>
            </a:r>
            <a:endParaRPr b="1" sz="1800">
              <a:solidFill>
                <a:srgbClr val="EA4335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D8E3E"/>
                </a:solidFill>
                <a:latin typeface="Nunito"/>
                <a:ea typeface="Nunito"/>
                <a:cs typeface="Nunito"/>
                <a:sym typeface="Nunito"/>
              </a:rPr>
              <a:t>Route 3: Autoencoder </a:t>
            </a:r>
            <a:endParaRPr b="1" sz="1800">
              <a:solidFill>
                <a:srgbClr val="1D8E3E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Dimensionality Reduction </a:t>
            </a:r>
            <a:endParaRPr sz="13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Prediction from Latent representation</a:t>
            </a:r>
            <a:endParaRPr sz="13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19BF7"/>
                </a:solidFill>
                <a:latin typeface="Nunito"/>
                <a:ea typeface="Nunito"/>
                <a:cs typeface="Nunito"/>
                <a:sym typeface="Nunito"/>
              </a:rPr>
              <a:t>Route 4: Imputation and variational autoencoder</a:t>
            </a:r>
            <a:endParaRPr b="1" sz="1800">
              <a:solidFill>
                <a:srgbClr val="519BF7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EA8600"/>
                </a:solidFill>
                <a:latin typeface="Nunito"/>
                <a:ea typeface="Nunito"/>
                <a:cs typeface="Nunito"/>
                <a:sym typeface="Nunito"/>
              </a:rPr>
              <a:t>Route 5: Graph autoencoder with network representation</a:t>
            </a:r>
            <a:endParaRPr b="1" sz="1800">
              <a:solidFill>
                <a:srgbClr val="EA86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19BF7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EA4335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EA4335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97" name="Google Shape;497;p50"/>
          <p:cNvSpPr txBox="1"/>
          <p:nvPr>
            <p:ph idx="1" type="subTitle"/>
          </p:nvPr>
        </p:nvSpPr>
        <p:spPr>
          <a:xfrm>
            <a:off x="311700" y="336050"/>
            <a:ext cx="852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Roadmap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498" name="Google Shape;498;p50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9" name="Google Shape;499;p50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50"/>
          <p:cNvSpPr txBox="1"/>
          <p:nvPr/>
        </p:nvSpPr>
        <p:spPr>
          <a:xfrm>
            <a:off x="4236350" y="2794225"/>
            <a:ext cx="42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A61C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1" name="Google Shape;501;p50"/>
          <p:cNvSpPr txBox="1"/>
          <p:nvPr/>
        </p:nvSpPr>
        <p:spPr>
          <a:xfrm>
            <a:off x="4626850" y="3916825"/>
            <a:ext cx="42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02" name="Google Shape;502;p50"/>
          <p:cNvCxnSpPr/>
          <p:nvPr/>
        </p:nvCxnSpPr>
        <p:spPr>
          <a:xfrm flipH="1">
            <a:off x="2057250" y="3162300"/>
            <a:ext cx="514500" cy="324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1"/>
          <p:cNvSpPr txBox="1"/>
          <p:nvPr>
            <p:ph idx="1" type="subTitle"/>
          </p:nvPr>
        </p:nvSpPr>
        <p:spPr>
          <a:xfrm>
            <a:off x="311700" y="336050"/>
            <a:ext cx="852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Comparison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508" name="Google Shape;508;p51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9" name="Google Shape;509;p51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10" name="Google Shape;510;p51"/>
          <p:cNvGraphicFramePr/>
          <p:nvPr/>
        </p:nvGraphicFramePr>
        <p:xfrm>
          <a:off x="442875" y="104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{49BBFCDB-B28B-4796-A853-97FC1D1D3625}</a:tableStyleId>
              </a:tblPr>
              <a:tblGrid>
                <a:gridCol w="1226825"/>
                <a:gridCol w="1741175"/>
                <a:gridCol w="1779275"/>
                <a:gridCol w="1712600"/>
                <a:gridCol w="1722125"/>
              </a:tblGrid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Routes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What are the predictors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Methods of s</a:t>
                      </a: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electing/processing of predictors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Predicting on what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Methods for predicting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1. Most correlated</a:t>
                      </a: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genes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The neighboring genes of each gene, in terms of strength of pairwise correlations</a:t>
                      </a:r>
                      <a:endParaRPr sz="1200" u="sng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GENIE3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The expressions of each gene in the test samples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Various regressions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2. Imputation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The neighboring genes of each genes in terms of Euclidean distance</a:t>
                      </a:r>
                      <a:endParaRPr sz="1200" u="sng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KNN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Missing gene expressions and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missing genes in the leave-one-out test individual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KNN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Lower-dimensional space</a:t>
                      </a:r>
                      <a:endParaRPr sz="1200" u="sng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Variational Autoencoders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3. Landmark genes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The fixed Landmark 1000 genes</a:t>
                      </a:r>
                      <a:endParaRPr sz="1200" u="sng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Dimensionality reduction -&gt; stable clustering -&gt; centroids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The rest of the genes other than L1000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Various regressions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5" name="Google Shape;515;p52"/>
          <p:cNvGraphicFramePr/>
          <p:nvPr/>
        </p:nvGraphicFramePr>
        <p:xfrm>
          <a:off x="442875" y="1451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{49BBFCDB-B28B-4796-A853-97FC1D1D3625}</a:tableStyleId>
              </a:tblPr>
              <a:tblGrid>
                <a:gridCol w="1226825"/>
                <a:gridCol w="1741175"/>
                <a:gridCol w="1779275"/>
                <a:gridCol w="1712600"/>
                <a:gridCol w="1722125"/>
              </a:tblGrid>
              <a:tr h="1641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</a:t>
                      </a: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.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Graph autoencoder with network representation</a:t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N</a:t>
                      </a:r>
                      <a:r>
                        <a:rPr lang="en" sz="900"/>
                        <a:t>etwork representation of the given data to  </a:t>
                      </a:r>
                      <a:r>
                        <a:rPr lang="en" sz="900" u="sng"/>
                        <a:t>learn the relationships between node features</a:t>
                      </a:r>
                      <a:endParaRPr sz="900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sng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Uses graph autoencoders to simultaneously learn features of a network representation of expression data along with features of the expression data itself</a:t>
                      </a:r>
                      <a:endParaRPr sz="900">
                        <a:solidFill>
                          <a:schemeClr val="dk1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Missing feature values (i.e.  expression values) for a subset of nodes (i.e.  genes) in the given network using  feature values of surrounding nodes.</a:t>
                      </a:r>
                      <a:endParaRPr sz="9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Google Sans"/>
                        <a:buAutoNum type="alphaLcParenR"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Imputation</a:t>
                      </a:r>
                      <a:endParaRPr sz="900"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Google Sans"/>
                        <a:buAutoNum type="alphaLcParenR"/>
                      </a:pPr>
                      <a:r>
                        <a:rPr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Prediction</a:t>
                      </a:r>
                      <a:endParaRPr sz="900"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16" name="Google Shape;516;p52"/>
          <p:cNvGraphicFramePr/>
          <p:nvPr/>
        </p:nvGraphicFramePr>
        <p:xfrm>
          <a:off x="595275" y="742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{49BBFCDB-B28B-4796-A853-97FC1D1D3625}</a:tableStyleId>
              </a:tblPr>
              <a:tblGrid>
                <a:gridCol w="1226825"/>
                <a:gridCol w="1741175"/>
                <a:gridCol w="1779275"/>
                <a:gridCol w="1712600"/>
                <a:gridCol w="1722125"/>
              </a:tblGrid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Routes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What are the predictors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Methods of selecting/processing of predictors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Predicting on what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Methods for predicting</a:t>
                      </a:r>
                      <a:endParaRPr b="1" sz="12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1: Prediction Using Most Correlated Genes</a:t>
            </a:r>
            <a:endParaRPr/>
          </a:p>
        </p:txBody>
      </p:sp>
      <p:sp>
        <p:nvSpPr>
          <p:cNvPr id="522" name="Google Shape;522;p53"/>
          <p:cNvSpPr/>
          <p:nvPr/>
        </p:nvSpPr>
        <p:spPr>
          <a:xfrm>
            <a:off x="7724775" y="276225"/>
            <a:ext cx="1266900" cy="1335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53"/>
          <p:cNvSpPr/>
          <p:nvPr/>
        </p:nvSpPr>
        <p:spPr>
          <a:xfrm>
            <a:off x="8412350" y="4769175"/>
            <a:ext cx="538500" cy="21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4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1: Baseline Model</a:t>
            </a:r>
            <a:endParaRPr/>
          </a:p>
        </p:txBody>
      </p:sp>
      <p:cxnSp>
        <p:nvCxnSpPr>
          <p:cNvPr id="529" name="Google Shape;529;p54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FBBC0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0" name="Google Shape;530;p54"/>
          <p:cNvSpPr txBox="1"/>
          <p:nvPr/>
        </p:nvSpPr>
        <p:spPr>
          <a:xfrm>
            <a:off x="1170840" y="1218475"/>
            <a:ext cx="2419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GENIE3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531" name="Google Shape;531;p54"/>
          <p:cNvGrpSpPr/>
          <p:nvPr/>
        </p:nvGrpSpPr>
        <p:grpSpPr>
          <a:xfrm>
            <a:off x="3706378" y="1096084"/>
            <a:ext cx="4262330" cy="803700"/>
            <a:chOff x="3580525" y="1240475"/>
            <a:chExt cx="4230600" cy="803700"/>
          </a:xfrm>
        </p:grpSpPr>
        <p:sp>
          <p:nvSpPr>
            <p:cNvPr id="532" name="Google Shape;532;p54"/>
            <p:cNvSpPr/>
            <p:nvPr/>
          </p:nvSpPr>
          <p:spPr>
            <a:xfrm>
              <a:off x="3580525" y="1240475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4"/>
            <p:cNvSpPr txBox="1"/>
            <p:nvPr/>
          </p:nvSpPr>
          <p:spPr>
            <a:xfrm>
              <a:off x="3691118" y="1325391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Using random forest regression to use all the other genes to predict the value of one target gene.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Through the process, derive pairwise gene correlations.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534" name="Google Shape;534;p54"/>
          <p:cNvSpPr txBox="1"/>
          <p:nvPr/>
        </p:nvSpPr>
        <p:spPr>
          <a:xfrm>
            <a:off x="1374874" y="3561100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Regressions of </a:t>
            </a: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different types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35" name="Google Shape;535;p54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54"/>
          <p:cNvGrpSpPr/>
          <p:nvPr/>
        </p:nvGrpSpPr>
        <p:grpSpPr>
          <a:xfrm>
            <a:off x="3706379" y="3210093"/>
            <a:ext cx="4262330" cy="1496570"/>
            <a:chOff x="3580525" y="1322318"/>
            <a:chExt cx="4230600" cy="803700"/>
          </a:xfrm>
        </p:grpSpPr>
        <p:sp>
          <p:nvSpPr>
            <p:cNvPr id="537" name="Google Shape;537;p54"/>
            <p:cNvSpPr/>
            <p:nvPr/>
          </p:nvSpPr>
          <p:spPr>
            <a:xfrm>
              <a:off x="3580525" y="1322318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54"/>
            <p:cNvSpPr txBox="1"/>
            <p:nvPr/>
          </p:nvSpPr>
          <p:spPr>
            <a:xfrm>
              <a:off x="3691118" y="1407234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Linear Regression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Lasso Regression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Lars Regression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Random Forest Regression (Bootstrap Aggregating)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Ada Boosting Regression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Gradient Boosting 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539" name="Google Shape;539;p54"/>
          <p:cNvSpPr txBox="1"/>
          <p:nvPr/>
        </p:nvSpPr>
        <p:spPr>
          <a:xfrm>
            <a:off x="1170840" y="2311175"/>
            <a:ext cx="2419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1000 Most Expressive Genes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540" name="Google Shape;540;p54"/>
          <p:cNvGrpSpPr/>
          <p:nvPr/>
        </p:nvGrpSpPr>
        <p:grpSpPr>
          <a:xfrm>
            <a:off x="3706378" y="2158784"/>
            <a:ext cx="4262330" cy="803700"/>
            <a:chOff x="3580525" y="1240475"/>
            <a:chExt cx="4230600" cy="803700"/>
          </a:xfrm>
        </p:grpSpPr>
        <p:sp>
          <p:nvSpPr>
            <p:cNvPr id="541" name="Google Shape;541;p54"/>
            <p:cNvSpPr/>
            <p:nvPr/>
          </p:nvSpPr>
          <p:spPr>
            <a:xfrm>
              <a:off x="3580525" y="1240475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54"/>
            <p:cNvSpPr txBox="1"/>
            <p:nvPr/>
          </p:nvSpPr>
          <p:spPr>
            <a:xfrm>
              <a:off x="3691118" y="1325391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666666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Get the </a:t>
              </a:r>
              <a:r>
                <a:rPr lang="en" sz="1100">
                  <a:solidFill>
                    <a:srgbClr val="666666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Coefficient of Variation of all the genes and use as features the 1000 most expressive ones</a:t>
              </a:r>
              <a:endParaRPr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oogle GBO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